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Lst>
  <p:sldSz cy="5143500" cx="9144000"/>
  <p:notesSz cx="6858000" cy="9144000"/>
  <p:embeddedFontLst>
    <p:embeddedFont>
      <p:font typeface="Poppins"/>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48F5DBC-A077-4609-9CBA-9F9606C1884A}">
  <a:tblStyle styleId="{F48F5DBC-A077-4609-9CBA-9F9606C1884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1" Type="http://schemas.openxmlformats.org/officeDocument/2006/relationships/font" Target="fonts/Poppins-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Poppins-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Poppins-bold.fntdata"/><Relationship Id="rId14" Type="http://schemas.openxmlformats.org/officeDocument/2006/relationships/slide" Target="slides/slide8.xml"/><Relationship Id="rId58" Type="http://schemas.openxmlformats.org/officeDocument/2006/relationships/font" Target="fonts/Poppins-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 We plan to find out the circumstances around and at what point exactly the need arose for a separate computational architecture to handle intensive graphics processing. We plan to study the architectural similarities and different design constraints of a GPU and CPU, and make sense of common GPU technologies and jargon not easily understood by the layman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aec05fedd0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aec05fedd0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af6f536487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af6f536487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Graphics pipeline consists of a bunch of stages - fixed function stages, where we can change a few parameters, and shader stages, where we have full and complete control.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af6f536487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af6f536487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a:t>
            </a:r>
            <a:endParaRPr/>
          </a:p>
          <a:p>
            <a:pPr indent="0" lvl="0" marL="0" rtl="0" algn="l">
              <a:spcBef>
                <a:spcPts val="0"/>
              </a:spcBef>
              <a:spcAft>
                <a:spcPts val="0"/>
              </a:spcAft>
              <a:buClr>
                <a:schemeClr val="dk1"/>
              </a:buClr>
              <a:buSzPts val="1100"/>
              <a:buFont typeface="Arial"/>
              <a:buNone/>
            </a:pPr>
            <a:r>
              <a:rPr lang="en"/>
              <a:t>The graphics pipeline begins with the vertex buffer - a large chunk of data, comprised of a bunch of vertices that make up your triangles that make up your image. Each vertex is comprised of 3 floating point vectors. </a:t>
            </a:r>
            <a:endParaRPr/>
          </a:p>
          <a:p>
            <a:pPr indent="0" lvl="0" marL="0" rtl="0" algn="l">
              <a:spcBef>
                <a:spcPts val="0"/>
              </a:spcBef>
              <a:spcAft>
                <a:spcPts val="0"/>
              </a:spcAft>
              <a:buNone/>
            </a:pPr>
            <a:r>
              <a:rPr lang="en"/>
              <a:t>Down later on in the graphics pipeline we see that this buffer will be manipulated - an example manipulation will be what happens in the next slide.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af6f536487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af6f536487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vertex shader stage simply takes every vertex in the vertex buffer, and scales the positions into a cube of 2x2x2. It may also add an attribute to the data, like color, as we can see in this example, increasing the size of the buffer.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a:t>
            </a:r>
            <a:r>
              <a:rPr lang="en"/>
              <a:t>it's</a:t>
            </a:r>
            <a:r>
              <a:rPr lang="en"/>
              <a:t> just matrix math! But you can see how being able to do work in parallel, like adding the two vectors that we saw earlier, can help us significantly.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af6f536487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af6f536487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 a depth buffer, which converts triangles to pixels, but darkens color of each pixel the closer you are to the camera (if you have a lower z value). </a:t>
            </a:r>
            <a:endParaRPr/>
          </a:p>
          <a:p>
            <a:pPr indent="0" lvl="0" marL="0" rtl="0" algn="l">
              <a:spcBef>
                <a:spcPts val="0"/>
              </a:spcBef>
              <a:spcAft>
                <a:spcPts val="0"/>
              </a:spcAft>
              <a:buNone/>
            </a:pPr>
            <a:r>
              <a:rPr lang="en"/>
              <a:t>The closer the surface of the triangle to the camera, the darker it will be - and then we factor that into our final render. </a:t>
            </a:r>
            <a:endParaRPr/>
          </a:p>
          <a:p>
            <a:pPr indent="0" lvl="0" marL="0" rtl="0" algn="l">
              <a:spcBef>
                <a:spcPts val="0"/>
              </a:spcBef>
              <a:spcAft>
                <a:spcPts val="0"/>
              </a:spcAft>
              <a:buNone/>
            </a:pPr>
            <a:r>
              <a:rPr lang="en"/>
              <a:t>So again, more matrix math, and now more data to store, too! But an interesting solution to the problem.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af6f536487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af6f536487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a5b343f20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a5b343f20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a5b343f20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a5b343f20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interact with the hardware, programmers would have to use 2 API’s -</a:t>
            </a:r>
            <a:endParaRPr/>
          </a:p>
          <a:p>
            <a:pPr indent="0" lvl="0" marL="0" rtl="0" algn="l">
              <a:spcBef>
                <a:spcPts val="0"/>
              </a:spcBef>
              <a:spcAft>
                <a:spcPts val="0"/>
              </a:spcAft>
              <a:buNone/>
            </a:pPr>
            <a:r>
              <a:rPr lang="en"/>
              <a:t>OpenGL - more of a vendor spec to specify the hardware interface</a:t>
            </a:r>
            <a:endParaRPr/>
          </a:p>
          <a:p>
            <a:pPr indent="0" lvl="0" marL="0" rtl="0" algn="l">
              <a:spcBef>
                <a:spcPts val="0"/>
              </a:spcBef>
              <a:spcAft>
                <a:spcPts val="0"/>
              </a:spcAft>
              <a:buNone/>
            </a:pPr>
            <a:r>
              <a:rPr lang="en"/>
              <a:t>DirectX - Microsoft’s software library for graphics, that as time went on became more flexible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Within early versions of OpenGL, users would only be able to specify certain matrices to fine tune the pipeline, as opposed to swapping out entire shaders.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af6f536487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af6f536487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af6f536487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af6f536487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aec05fedd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aec05fedd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af6f536487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af6f536487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b167832b74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b167832b74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78818bfe19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78818bfe19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b167832b74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b167832b74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a5b343f20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a5b343f20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a5b343f20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a5b343f20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a5b343f20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a5b343f20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hard AF</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a5b343f20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a5b343f20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a5b343f20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a5b343f20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b047a8d36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b047a8d36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78818bfe19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78818bfe19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b047a8d36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b047a8d36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b047a8d36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b047a8d36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b047a8d36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b047a8d36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b047a8d360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b047a8d36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a5b343f20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a5b343f2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aec05fedd0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aec05fedd0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aec05fedd0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aec05fedd0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b047a8d360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b047a8d36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aec05fedd0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aec05fedd0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b047a8d360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b047a8d36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78818bfe1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78818bfe1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aec05fedd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aec05fedd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aec05fedd0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aec05fedd0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b047a8d360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b047a8d360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b047a8d36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b047a8d36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b047a8d36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b047a8d36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b047a8d360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b047a8d360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b167832b74_4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b167832b74_4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aec5fd6ed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aec5fd6ed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b167832b74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b167832b74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aec5fd6ed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aec5fd6ed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78818bfe19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78818bfe19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b167832b74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b167832b74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aec5fd6e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aec5fd6e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aec05fedd0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aec05fedd0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GPU is </a:t>
            </a:r>
            <a:r>
              <a:rPr lang="en"/>
              <a:t>basically a collection of parallelized cores which perform operations on a bunch of data which in which its operations can be parallelized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a5b343f20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a5b343f20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Think of the graphics pipeline as a function that performs a bunch of transforms to a base set of data, given some parameters for those functions and some input data, and spits out a ‘render target’, which is the 3D or 2D render of an object or image.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aec05fedd0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aec05fedd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aec05fedd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aec05fedd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www.youtube.com/watch?v=OSpy-HoR0ac" TargetMode="External"/><Relationship Id="rId4" Type="http://schemas.openxmlformats.org/officeDocument/2006/relationships/image" Target="../media/image24.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hyperlink" Target="http://www.youtube.com/watch?v=Hxk2pSuJZxk" TargetMode="External"/><Relationship Id="rId4" Type="http://schemas.openxmlformats.org/officeDocument/2006/relationships/image" Target="../media/image26.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5.pn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1" Type="http://schemas.openxmlformats.org/officeDocument/2006/relationships/hyperlink" Target="https://medium.com/@stevenn.hansen/what-are-we-actually-doing-on-cuda-and-opencl-1020553bfcdb" TargetMode="External"/><Relationship Id="rId10" Type="http://schemas.openxmlformats.org/officeDocument/2006/relationships/hyperlink" Target="https://www.quora.com/What-are-the-differences-between-using-CUDA-and-OpenCL-for-parallel-programming" TargetMode="External"/><Relationship Id="rId13" Type="http://schemas.openxmlformats.org/officeDocument/2006/relationships/hyperlink" Target="https://www.khronos.org/opencl/resources" TargetMode="External"/><Relationship Id="rId12" Type="http://schemas.openxmlformats.org/officeDocument/2006/relationships/hyperlink" Target="http://download.nvidia.com/developer/cuda/seminar/TDCI_Arch.pdf" TargetMode="External"/><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hyperlink" Target="https://arxiv.org/vc/arxiv/papers/1005/1005.2581v1.pdf" TargetMode="External"/><Relationship Id="rId4" Type="http://schemas.openxmlformats.org/officeDocument/2006/relationships/hyperlink" Target="https://www.lifewire.com/graphics-cards-3d-graphics-834089" TargetMode="External"/><Relationship Id="rId9" Type="http://schemas.openxmlformats.org/officeDocument/2006/relationships/hyperlink" Target="https://www.youtube.com/watch?v=Hxk2pSuJZxk&amp;feature=emb_logo" TargetMode="External"/><Relationship Id="rId14" Type="http://schemas.openxmlformats.org/officeDocument/2006/relationships/hyperlink" Target="https://docs.nvidia.com/cuda/" TargetMode="External"/><Relationship Id="rId5" Type="http://schemas.openxmlformats.org/officeDocument/2006/relationships/hyperlink" Target="https://www.researchgate.net/figure/Schematization-of-CUDA-architecture-Schematic-representation-of-CUDA-threads-and-memory_fig1_261069154" TargetMode="External"/><Relationship Id="rId6" Type="http://schemas.openxmlformats.org/officeDocument/2006/relationships/hyperlink" Target="https://www.gamersnexus.net/dictionary/2-cuda-cores#:~:text=CUDA%20Cores%20are%20parallel%20processors,visually%20to%20the%20end%2Duser" TargetMode="External"/><Relationship Id="rId7" Type="http://schemas.openxmlformats.org/officeDocument/2006/relationships/hyperlink" Target="https://www.informit.com/articles/article.aspx?p=2103809#:~:text=GPU%20Programming%2C%20The-,The%20streaming%20multiprocessors%20(SMs)%20are%20the%20part%20of%20the%20GPU,fast%20data%20interchange%20between%20threads" TargetMode="External"/><Relationship Id="rId8" Type="http://schemas.openxmlformats.org/officeDocument/2006/relationships/hyperlink" Target="https://www.youtube.com/watch?v=OSpy-HoR0ac&amp;feature=emb_logo"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Adi Tolu Patrick</a:t>
            </a:r>
            <a:endParaRPr/>
          </a:p>
        </p:txBody>
      </p:sp>
      <p:sp>
        <p:nvSpPr>
          <p:cNvPr id="55" name="Google Shape;55;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Poppins"/>
                <a:ea typeface="Poppins"/>
                <a:cs typeface="Poppins"/>
                <a:sym typeface="Poppins"/>
              </a:rPr>
              <a:t>Comparch GPU Final Slides</a:t>
            </a:r>
            <a:endParaRPr>
              <a:latin typeface="Poppins"/>
              <a:ea typeface="Poppins"/>
              <a:cs typeface="Poppins"/>
              <a:sym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2"/>
          <p:cNvSpPr txBox="1"/>
          <p:nvPr>
            <p:ph type="title"/>
          </p:nvPr>
        </p:nvSpPr>
        <p:spPr>
          <a:xfrm>
            <a:off x="311700" y="2150850"/>
            <a:ext cx="8520600" cy="152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Let’s dive a little deeper into today’s graphics pipeline and what it needs to do. </a:t>
            </a:r>
            <a:endParaRPr/>
          </a:p>
          <a:p>
            <a:pPr indent="0" lvl="0" marL="0" rtl="0" algn="ctr">
              <a:spcBef>
                <a:spcPts val="0"/>
              </a:spcBef>
              <a:spcAft>
                <a:spcPts val="0"/>
              </a:spcAft>
              <a:buNone/>
            </a:pPr>
            <a:r>
              <a:t/>
            </a:r>
            <a:endParaRPr sz="2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Pipeline, expanded</a:t>
            </a:r>
            <a:endParaRPr/>
          </a:p>
        </p:txBody>
      </p:sp>
      <p:sp>
        <p:nvSpPr>
          <p:cNvPr id="154" name="Google Shape;154;p23"/>
          <p:cNvSpPr txBox="1"/>
          <p:nvPr>
            <p:ph idx="1" type="body"/>
          </p:nvPr>
        </p:nvSpPr>
        <p:spPr>
          <a:xfrm>
            <a:off x="311700" y="1152475"/>
            <a:ext cx="2458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Fixed function stages</a:t>
            </a:r>
            <a:r>
              <a:rPr lang="en"/>
              <a:t> vs </a:t>
            </a:r>
            <a:endParaRPr/>
          </a:p>
          <a:p>
            <a:pPr indent="0" lvl="0" marL="0" rtl="0" algn="l">
              <a:spcBef>
                <a:spcPts val="1600"/>
              </a:spcBef>
              <a:spcAft>
                <a:spcPts val="0"/>
              </a:spcAft>
              <a:buNone/>
            </a:pPr>
            <a:r>
              <a:rPr lang="en">
                <a:solidFill>
                  <a:srgbClr val="6AA84F"/>
                </a:solidFill>
              </a:rPr>
              <a:t>shader stages</a:t>
            </a:r>
            <a:endParaRPr>
              <a:solidFill>
                <a:srgbClr val="6AA84F"/>
              </a:solidFill>
            </a:endParaRPr>
          </a:p>
          <a:p>
            <a:pPr indent="0" lvl="0" marL="0" rtl="0" algn="l">
              <a:spcBef>
                <a:spcPts val="1600"/>
              </a:spcBef>
              <a:spcAft>
                <a:spcPts val="0"/>
              </a:spcAft>
              <a:buNone/>
            </a:pPr>
            <a:r>
              <a:t/>
            </a:r>
            <a:endParaRPr>
              <a:solidFill>
                <a:srgbClr val="6AA84F"/>
              </a:solidFill>
            </a:endParaRPr>
          </a:p>
          <a:p>
            <a:pPr indent="0" lvl="0" marL="0" rtl="0" algn="l">
              <a:spcBef>
                <a:spcPts val="1600"/>
              </a:spcBef>
              <a:spcAft>
                <a:spcPts val="0"/>
              </a:spcAft>
              <a:buNone/>
            </a:pPr>
            <a:r>
              <a:rPr lang="en">
                <a:solidFill>
                  <a:srgbClr val="4A86E8"/>
                </a:solidFill>
              </a:rPr>
              <a:t>Minimal control </a:t>
            </a:r>
            <a:r>
              <a:rPr lang="en"/>
              <a:t>vs </a:t>
            </a:r>
            <a:endParaRPr/>
          </a:p>
          <a:p>
            <a:pPr indent="0" lvl="0" marL="0" rtl="0" algn="l">
              <a:spcBef>
                <a:spcPts val="1600"/>
              </a:spcBef>
              <a:spcAft>
                <a:spcPts val="0"/>
              </a:spcAft>
              <a:buNone/>
            </a:pPr>
            <a:r>
              <a:rPr lang="en">
                <a:solidFill>
                  <a:srgbClr val="6AA84F"/>
                </a:solidFill>
              </a:rPr>
              <a:t>complete control</a:t>
            </a:r>
            <a:endParaRPr>
              <a:solidFill>
                <a:srgbClr val="6AA84F"/>
              </a:solidFill>
            </a:endParaRPr>
          </a:p>
          <a:p>
            <a:pPr indent="0" lvl="0" marL="0" rtl="0" algn="l">
              <a:spcBef>
                <a:spcPts val="1600"/>
              </a:spcBef>
              <a:spcAft>
                <a:spcPts val="1600"/>
              </a:spcAft>
              <a:buNone/>
            </a:pPr>
            <a:r>
              <a:t/>
            </a:r>
            <a:endParaRPr>
              <a:solidFill>
                <a:srgbClr val="6AA84F"/>
              </a:solidFill>
            </a:endParaRPr>
          </a:p>
        </p:txBody>
      </p:sp>
      <p:pic>
        <p:nvPicPr>
          <p:cNvPr id="155" name="Google Shape;155;p23"/>
          <p:cNvPicPr preferRelativeResize="0"/>
          <p:nvPr/>
        </p:nvPicPr>
        <p:blipFill>
          <a:blip r:embed="rId3">
            <a:alphaModFix/>
          </a:blip>
          <a:stretch>
            <a:fillRect/>
          </a:stretch>
        </p:blipFill>
        <p:spPr>
          <a:xfrm>
            <a:off x="2770325" y="1567903"/>
            <a:ext cx="6373676" cy="35512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 stage manipulates a key set of data stored in a buffer. </a:t>
            </a:r>
            <a:endParaRPr/>
          </a:p>
          <a:p>
            <a:pPr indent="0" lvl="0" marL="0" rtl="0" algn="l">
              <a:spcBef>
                <a:spcPts val="1600"/>
              </a:spcBef>
              <a:spcAft>
                <a:spcPts val="0"/>
              </a:spcAft>
              <a:buNone/>
            </a:pPr>
            <a:r>
              <a:rPr lang="en"/>
              <a:t>There are many buffers that serve different purposes → </a:t>
            </a:r>
            <a:endParaRPr/>
          </a:p>
          <a:p>
            <a:pPr indent="0" lvl="0" marL="0" rtl="0" algn="l">
              <a:spcBef>
                <a:spcPts val="1600"/>
              </a:spcBef>
              <a:spcAft>
                <a:spcPts val="1600"/>
              </a:spcAft>
              <a:buNone/>
            </a:pPr>
            <a:r>
              <a:rPr lang="en"/>
              <a:t>This is t</a:t>
            </a:r>
            <a:r>
              <a:rPr lang="en"/>
              <a:t>he </a:t>
            </a:r>
            <a:r>
              <a:rPr i="1" lang="en"/>
              <a:t>vertex buffer</a:t>
            </a:r>
            <a:r>
              <a:rPr lang="en"/>
              <a:t>. </a:t>
            </a:r>
            <a:endParaRPr/>
          </a:p>
        </p:txBody>
      </p:sp>
      <p:sp>
        <p:nvSpPr>
          <p:cNvPr id="161" name="Google Shape;161;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Buffers &amp; Data</a:t>
            </a:r>
            <a:endParaRPr/>
          </a:p>
        </p:txBody>
      </p:sp>
      <p:pic>
        <p:nvPicPr>
          <p:cNvPr id="162" name="Google Shape;162;p24"/>
          <p:cNvPicPr preferRelativeResize="0"/>
          <p:nvPr/>
        </p:nvPicPr>
        <p:blipFill>
          <a:blip r:embed="rId3">
            <a:alphaModFix/>
          </a:blip>
          <a:stretch>
            <a:fillRect/>
          </a:stretch>
        </p:blipFill>
        <p:spPr>
          <a:xfrm>
            <a:off x="1038225" y="2724725"/>
            <a:ext cx="7067550" cy="2114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Buffer manipulation</a:t>
            </a:r>
            <a:r>
              <a:rPr lang="en"/>
              <a:t>, or what happens at every stage of the pipeline, is just a lot of math. </a:t>
            </a:r>
            <a:endParaRPr/>
          </a:p>
        </p:txBody>
      </p:sp>
      <p:pic>
        <p:nvPicPr>
          <p:cNvPr id="168" name="Google Shape;168;p25"/>
          <p:cNvPicPr preferRelativeResize="0"/>
          <p:nvPr/>
        </p:nvPicPr>
        <p:blipFill>
          <a:blip r:embed="rId3">
            <a:alphaModFix/>
          </a:blip>
          <a:stretch>
            <a:fillRect/>
          </a:stretch>
        </p:blipFill>
        <p:spPr>
          <a:xfrm>
            <a:off x="2213236" y="1451750"/>
            <a:ext cx="4717524" cy="3553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example of a useful buffer … </a:t>
            </a:r>
            <a:endParaRPr/>
          </a:p>
        </p:txBody>
      </p:sp>
      <p:pic>
        <p:nvPicPr>
          <p:cNvPr id="174" name="Google Shape;174;p26"/>
          <p:cNvPicPr preferRelativeResize="0"/>
          <p:nvPr/>
        </p:nvPicPr>
        <p:blipFill>
          <a:blip r:embed="rId3">
            <a:alphaModFix/>
          </a:blip>
          <a:stretch>
            <a:fillRect/>
          </a:stretch>
        </p:blipFill>
        <p:spPr>
          <a:xfrm>
            <a:off x="4150350" y="3218525"/>
            <a:ext cx="4993651" cy="1924975"/>
          </a:xfrm>
          <a:prstGeom prst="rect">
            <a:avLst/>
          </a:prstGeom>
          <a:noFill/>
          <a:ln>
            <a:noFill/>
          </a:ln>
        </p:spPr>
      </p:pic>
      <p:sp>
        <p:nvSpPr>
          <p:cNvPr id="175" name="Google Shape;175;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there are multiple objects in a scene, how do you know which to render? </a:t>
            </a:r>
            <a:endParaRPr/>
          </a:p>
          <a:p>
            <a:pPr indent="0" lvl="0" marL="0" rtl="0" algn="l">
              <a:spcBef>
                <a:spcPts val="1600"/>
              </a:spcBef>
              <a:spcAft>
                <a:spcPts val="0"/>
              </a:spcAft>
              <a:buNone/>
            </a:pPr>
            <a:r>
              <a:rPr lang="en"/>
              <a:t>(Assume you </a:t>
            </a:r>
            <a:r>
              <a:rPr b="1" lang="en"/>
              <a:t>can’t</a:t>
            </a:r>
            <a:r>
              <a:rPr lang="en"/>
              <a:t> change the order of converting your triangles to pixels to </a:t>
            </a:r>
            <a:r>
              <a:rPr lang="en"/>
              <a:t>display</a:t>
            </a:r>
            <a:r>
              <a:rPr lang="en"/>
              <a:t> on screen)</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27"/>
          <p:cNvPicPr preferRelativeResize="0"/>
          <p:nvPr/>
        </p:nvPicPr>
        <p:blipFill>
          <a:blip r:embed="rId3">
            <a:alphaModFix/>
          </a:blip>
          <a:stretch>
            <a:fillRect/>
          </a:stretch>
        </p:blipFill>
        <p:spPr>
          <a:xfrm>
            <a:off x="1637625" y="1309525"/>
            <a:ext cx="5868749" cy="2524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900"/>
              <a:t>Now that we know what needs to happen, </a:t>
            </a:r>
            <a:r>
              <a:rPr b="1" lang="en"/>
              <a:t>what kind of hardware</a:t>
            </a:r>
            <a:r>
              <a:rPr lang="en"/>
              <a:t> </a:t>
            </a:r>
            <a:r>
              <a:rPr lang="en" sz="2900"/>
              <a:t>needs to exist to support these operations?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Hardware…. </a:t>
            </a:r>
            <a:endParaRPr/>
          </a:p>
        </p:txBody>
      </p:sp>
      <p:sp>
        <p:nvSpPr>
          <p:cNvPr id="191" name="Google Shape;191;p29"/>
          <p:cNvSpPr txBox="1"/>
          <p:nvPr>
            <p:ph idx="1" type="body"/>
          </p:nvPr>
        </p:nvSpPr>
        <p:spPr>
          <a:xfrm>
            <a:off x="311700" y="1152475"/>
            <a:ext cx="8520600" cy="369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 in the day, the hardware used to be a </a:t>
            </a:r>
            <a:r>
              <a:rPr b="1" lang="en"/>
              <a:t>fixed function pipeline. </a:t>
            </a:r>
            <a:endParaRPr b="1"/>
          </a:p>
          <a:p>
            <a:pPr indent="0" lvl="0" marL="0" rtl="0" algn="l">
              <a:spcBef>
                <a:spcPts val="1600"/>
              </a:spcBef>
              <a:spcAft>
                <a:spcPts val="0"/>
              </a:spcAft>
              <a:buNone/>
            </a:pPr>
            <a:r>
              <a:rPr b="1" lang="en"/>
              <a:t>→ Programmers had very little control over how things got rendered.</a:t>
            </a:r>
            <a:endParaRPr b="1"/>
          </a:p>
          <a:p>
            <a:pPr indent="0" lvl="0" marL="0" rtl="0" algn="l">
              <a:spcBef>
                <a:spcPts val="1600"/>
              </a:spcBef>
              <a:spcAft>
                <a:spcPts val="0"/>
              </a:spcAft>
              <a:buNone/>
            </a:pPr>
            <a:r>
              <a:rPr b="1" lang="en"/>
              <a:t>→ Different hardware was used for different shaders | </a:t>
            </a:r>
            <a:endParaRPr b="1"/>
          </a:p>
          <a:p>
            <a:pPr indent="0" lvl="0" marL="0" rtl="0" algn="l">
              <a:spcBef>
                <a:spcPts val="1600"/>
              </a:spcBef>
              <a:spcAft>
                <a:spcPts val="0"/>
              </a:spcAft>
              <a:buNone/>
            </a:pPr>
            <a:r>
              <a:rPr b="1" lang="en"/>
              <a:t>→ The pipeline was based on the hardware config, not the users code. </a:t>
            </a:r>
            <a:endParaRPr b="1"/>
          </a:p>
          <a:p>
            <a:pPr indent="0" lvl="0" marL="0" rtl="0" algn="l">
              <a:spcBef>
                <a:spcPts val="1600"/>
              </a:spcBef>
              <a:spcAft>
                <a:spcPts val="0"/>
              </a:spcAft>
              <a:buNone/>
            </a:pPr>
            <a:r>
              <a:t/>
            </a:r>
            <a:endParaRPr b="1"/>
          </a:p>
          <a:p>
            <a:pPr indent="0" lvl="0" marL="0" rtl="0" algn="l">
              <a:spcBef>
                <a:spcPts val="1600"/>
              </a:spcBef>
              <a:spcAft>
                <a:spcPts val="0"/>
              </a:spcAft>
              <a:buNone/>
            </a:pPr>
            <a:r>
              <a:t/>
            </a:r>
            <a:endParaRPr/>
          </a:p>
          <a:p>
            <a:pPr indent="0" lvl="0" marL="0" rtl="0" algn="l">
              <a:spcBef>
                <a:spcPts val="1600"/>
              </a:spcBef>
              <a:spcAft>
                <a:spcPts val="1600"/>
              </a:spcAft>
              <a:buNone/>
            </a:pPr>
            <a:r>
              <a:rPr lang="en"/>
              <a:t>2 API’s → OpenGL &amp; DirectX</a:t>
            </a:r>
            <a:endParaRPr/>
          </a:p>
        </p:txBody>
      </p:sp>
      <p:pic>
        <p:nvPicPr>
          <p:cNvPr id="192" name="Google Shape;192;p29"/>
          <p:cNvPicPr preferRelativeResize="0"/>
          <p:nvPr/>
        </p:nvPicPr>
        <p:blipFill>
          <a:blip r:embed="rId3">
            <a:alphaModFix/>
          </a:blip>
          <a:stretch>
            <a:fillRect/>
          </a:stretch>
        </p:blipFill>
        <p:spPr>
          <a:xfrm>
            <a:off x="1919288" y="3237363"/>
            <a:ext cx="5305425" cy="10763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Because there was so little pipeline variation early on, graphics kinda looked the same too. </a:t>
            </a:r>
            <a:endParaRPr/>
          </a:p>
        </p:txBody>
      </p:sp>
      <p:pic>
        <p:nvPicPr>
          <p:cNvPr id="198" name="Google Shape;198;p30"/>
          <p:cNvPicPr preferRelativeResize="0"/>
          <p:nvPr/>
        </p:nvPicPr>
        <p:blipFill>
          <a:blip r:embed="rId3">
            <a:alphaModFix/>
          </a:blip>
          <a:stretch>
            <a:fillRect/>
          </a:stretch>
        </p:blipFill>
        <p:spPr>
          <a:xfrm>
            <a:off x="152400" y="1548125"/>
            <a:ext cx="4191000" cy="3295650"/>
          </a:xfrm>
          <a:prstGeom prst="rect">
            <a:avLst/>
          </a:prstGeom>
          <a:noFill/>
          <a:ln>
            <a:noFill/>
          </a:ln>
        </p:spPr>
      </p:pic>
      <p:pic>
        <p:nvPicPr>
          <p:cNvPr id="199" name="Google Shape;199;p30"/>
          <p:cNvPicPr preferRelativeResize="0"/>
          <p:nvPr/>
        </p:nvPicPr>
        <p:blipFill>
          <a:blip r:embed="rId4">
            <a:alphaModFix/>
          </a:blip>
          <a:stretch>
            <a:fillRect/>
          </a:stretch>
        </p:blipFill>
        <p:spPr>
          <a:xfrm>
            <a:off x="4495800" y="1638613"/>
            <a:ext cx="4210050" cy="3114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things began to shift … </a:t>
            </a:r>
            <a:endParaRPr/>
          </a:p>
        </p:txBody>
      </p:sp>
      <p:sp>
        <p:nvSpPr>
          <p:cNvPr id="205" name="Google Shape;205;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Today’s GPU’s use a shared GPU memory, and use </a:t>
            </a:r>
            <a:r>
              <a:rPr lang="en"/>
              <a:t>programmable</a:t>
            </a:r>
            <a:r>
              <a:rPr lang="en"/>
              <a:t> hardware cores that can do the job of any shader. </a:t>
            </a:r>
            <a:endParaRPr/>
          </a:p>
          <a:p>
            <a:pPr indent="0" lvl="0" marL="0" rtl="0" algn="l">
              <a:spcBef>
                <a:spcPts val="1600"/>
              </a:spcBef>
              <a:spcAft>
                <a:spcPts val="1600"/>
              </a:spcAft>
              <a:buNone/>
            </a:pPr>
            <a:r>
              <a:rPr lang="en"/>
              <a:t>NVIDIA introduced CUDA, </a:t>
            </a:r>
            <a:r>
              <a:rPr lang="en"/>
              <a:t>which</a:t>
            </a:r>
            <a:r>
              <a:rPr lang="en"/>
              <a:t> allows programmers to use general purpose C code to interface with the thousands of cores on a GPU, to carry out parallel operations. </a:t>
            </a:r>
            <a:endParaRPr/>
          </a:p>
        </p:txBody>
      </p:sp>
      <p:pic>
        <p:nvPicPr>
          <p:cNvPr id="206" name="Google Shape;206;p31"/>
          <p:cNvPicPr preferRelativeResize="0"/>
          <p:nvPr/>
        </p:nvPicPr>
        <p:blipFill>
          <a:blip r:embed="rId3">
            <a:alphaModFix/>
          </a:blip>
          <a:stretch>
            <a:fillRect/>
          </a:stretch>
        </p:blipFill>
        <p:spPr>
          <a:xfrm>
            <a:off x="2690813" y="2982275"/>
            <a:ext cx="3762375" cy="1962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t>
            </a:r>
            <a:r>
              <a:rPr lang="en" sz="3200"/>
              <a:t>et’s review</a:t>
            </a:r>
            <a:endParaRPr sz="3200"/>
          </a:p>
        </p:txBody>
      </p:sp>
      <p:sp>
        <p:nvSpPr>
          <p:cNvPr id="61" name="Google Shape;61;p14"/>
          <p:cNvSpPr txBox="1"/>
          <p:nvPr>
            <p:ph idx="1" type="body"/>
          </p:nvPr>
        </p:nvSpPr>
        <p:spPr>
          <a:xfrm>
            <a:off x="535350" y="1332450"/>
            <a:ext cx="8520600" cy="3416400"/>
          </a:xfrm>
          <a:prstGeom prst="rect">
            <a:avLst/>
          </a:prstGeom>
        </p:spPr>
        <p:txBody>
          <a:bodyPr anchorCtr="0" anchor="t" bIns="91425" lIns="91425" spcFirstLastPara="1" rIns="91425" wrap="square" tIns="91425">
            <a:noAutofit/>
          </a:bodyPr>
          <a:lstStyle/>
          <a:p>
            <a:pPr indent="-457200" lvl="0" marL="457200" rtl="0" algn="just">
              <a:spcBef>
                <a:spcPts val="0"/>
              </a:spcBef>
              <a:spcAft>
                <a:spcPts val="0"/>
              </a:spcAft>
              <a:buSzPts val="3600"/>
              <a:buChar char="●"/>
            </a:pPr>
            <a:r>
              <a:rPr lang="en" sz="3600"/>
              <a:t>CPU purpose </a:t>
            </a:r>
            <a:endParaRPr sz="3600"/>
          </a:p>
          <a:p>
            <a:pPr indent="-457200" lvl="0" marL="457200" rtl="0" algn="just">
              <a:spcBef>
                <a:spcPts val="0"/>
              </a:spcBef>
              <a:spcAft>
                <a:spcPts val="0"/>
              </a:spcAft>
              <a:buSzPts val="3600"/>
              <a:buChar char="●"/>
            </a:pPr>
            <a:r>
              <a:rPr lang="en" sz="3600"/>
              <a:t>CPU architecture</a:t>
            </a:r>
            <a:endParaRPr sz="3600"/>
          </a:p>
          <a:p>
            <a:pPr indent="0" lvl="0" marL="0" rtl="0" algn="l">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2"/>
          <p:cNvSpPr txBox="1"/>
          <p:nvPr>
            <p:ph type="title"/>
          </p:nvPr>
        </p:nvSpPr>
        <p:spPr>
          <a:xfrm>
            <a:off x="232775" y="89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little on GPU hardware</a:t>
            </a:r>
            <a:endParaRPr/>
          </a:p>
        </p:txBody>
      </p:sp>
      <p:pic>
        <p:nvPicPr>
          <p:cNvPr id="212" name="Google Shape;212;p32"/>
          <p:cNvPicPr preferRelativeResize="0"/>
          <p:nvPr/>
        </p:nvPicPr>
        <p:blipFill>
          <a:blip r:embed="rId3">
            <a:alphaModFix/>
          </a:blip>
          <a:stretch>
            <a:fillRect/>
          </a:stretch>
        </p:blipFill>
        <p:spPr>
          <a:xfrm>
            <a:off x="287150" y="833550"/>
            <a:ext cx="3238500" cy="4114800"/>
          </a:xfrm>
          <a:prstGeom prst="rect">
            <a:avLst/>
          </a:prstGeom>
          <a:noFill/>
          <a:ln>
            <a:noFill/>
          </a:ln>
        </p:spPr>
      </p:pic>
      <p:pic>
        <p:nvPicPr>
          <p:cNvPr id="213" name="Google Shape;213;p32"/>
          <p:cNvPicPr preferRelativeResize="0"/>
          <p:nvPr/>
        </p:nvPicPr>
        <p:blipFill>
          <a:blip r:embed="rId4">
            <a:alphaModFix/>
          </a:blip>
          <a:stretch>
            <a:fillRect/>
          </a:stretch>
        </p:blipFill>
        <p:spPr>
          <a:xfrm>
            <a:off x="6218747" y="-10975"/>
            <a:ext cx="2925256" cy="5143501"/>
          </a:xfrm>
          <a:prstGeom prst="rect">
            <a:avLst/>
          </a:prstGeom>
          <a:noFill/>
          <a:ln>
            <a:noFill/>
          </a:ln>
        </p:spPr>
      </p:pic>
      <p:cxnSp>
        <p:nvCxnSpPr>
          <p:cNvPr id="214" name="Google Shape;214;p32"/>
          <p:cNvCxnSpPr>
            <a:stCxn id="213" idx="1"/>
          </p:cNvCxnSpPr>
          <p:nvPr/>
        </p:nvCxnSpPr>
        <p:spPr>
          <a:xfrm rot="10800000">
            <a:off x="3525647" y="1408475"/>
            <a:ext cx="2693100" cy="1152300"/>
          </a:xfrm>
          <a:prstGeom prst="straightConnector1">
            <a:avLst/>
          </a:prstGeom>
          <a:noFill/>
          <a:ln cap="flat" cmpd="sng" w="28575">
            <a:solidFill>
              <a:srgbClr val="FFFFFF"/>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3"/>
          <p:cNvSpPr txBox="1"/>
          <p:nvPr>
            <p:ph idx="1" type="body"/>
          </p:nvPr>
        </p:nvSpPr>
        <p:spPr>
          <a:xfrm>
            <a:off x="311700" y="198250"/>
            <a:ext cx="8520600" cy="4370700"/>
          </a:xfrm>
          <a:prstGeom prst="rect">
            <a:avLst/>
          </a:prstGeom>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rPr lang="en" sz="2200">
                <a:solidFill>
                  <a:srgbClr val="FFFFFF"/>
                </a:solidFill>
              </a:rPr>
              <a:t>It starts with a thread…..</a:t>
            </a:r>
            <a:endParaRPr sz="2200">
              <a:solidFill>
                <a:srgbClr val="FFFFFF"/>
              </a:solidFill>
            </a:endParaRPr>
          </a:p>
          <a:p>
            <a:pPr indent="0" lvl="0" marL="457200" rtl="0" algn="l">
              <a:lnSpc>
                <a:spcPct val="100000"/>
              </a:lnSpc>
              <a:spcBef>
                <a:spcPts val="0"/>
              </a:spcBef>
              <a:spcAft>
                <a:spcPts val="0"/>
              </a:spcAft>
              <a:buNone/>
            </a:pPr>
            <a:r>
              <a:t/>
            </a:r>
            <a:endParaRPr sz="2200">
              <a:solidFill>
                <a:srgbClr val="FFFFFF"/>
              </a:solidFill>
            </a:endParaRPr>
          </a:p>
          <a:p>
            <a:pPr indent="0" lvl="0" marL="0" rtl="0" algn="l">
              <a:lnSpc>
                <a:spcPct val="100000"/>
              </a:lnSpc>
              <a:spcBef>
                <a:spcPts val="0"/>
              </a:spcBef>
              <a:spcAft>
                <a:spcPts val="0"/>
              </a:spcAft>
              <a:buNone/>
            </a:pPr>
            <a:r>
              <a:t/>
            </a:r>
            <a:endParaRPr sz="2200">
              <a:solidFill>
                <a:srgbClr val="FFFFFF"/>
              </a:solidFill>
            </a:endParaRPr>
          </a:p>
          <a:p>
            <a:pPr indent="0" lvl="0" marL="457200" rtl="0" algn="l">
              <a:lnSpc>
                <a:spcPct val="100000"/>
              </a:lnSpc>
              <a:spcBef>
                <a:spcPts val="0"/>
              </a:spcBef>
              <a:spcAft>
                <a:spcPts val="0"/>
              </a:spcAft>
              <a:buNone/>
            </a:pPr>
            <a:r>
              <a:t/>
            </a:r>
            <a:endParaRPr sz="2200">
              <a:solidFill>
                <a:srgbClr val="FFFFFF"/>
              </a:solidFill>
            </a:endParaRPr>
          </a:p>
          <a:p>
            <a:pPr indent="0" lvl="0" marL="457200" rtl="0" algn="l">
              <a:lnSpc>
                <a:spcPct val="100000"/>
              </a:lnSpc>
              <a:spcBef>
                <a:spcPts val="0"/>
              </a:spcBef>
              <a:spcAft>
                <a:spcPts val="0"/>
              </a:spcAft>
              <a:buNone/>
            </a:pPr>
            <a:r>
              <a:rPr lang="en" sz="1500">
                <a:solidFill>
                  <a:srgbClr val="FFFFFF"/>
                </a:solidFill>
              </a:rPr>
              <a:t>What is a thread exactly?</a:t>
            </a:r>
            <a:endParaRPr sz="1500">
              <a:solidFill>
                <a:srgbClr val="FFFFFF"/>
              </a:solidFill>
            </a:endParaRPr>
          </a:p>
          <a:p>
            <a:pPr indent="0" lvl="0" marL="914400" rtl="0" algn="l">
              <a:lnSpc>
                <a:spcPct val="100000"/>
              </a:lnSpc>
              <a:spcBef>
                <a:spcPts val="0"/>
              </a:spcBef>
              <a:spcAft>
                <a:spcPts val="0"/>
              </a:spcAft>
              <a:buNone/>
            </a:pPr>
            <a:r>
              <a:rPr lang="en" sz="1300">
                <a:solidFill>
                  <a:srgbClr val="FFFFFF"/>
                </a:solidFill>
              </a:rPr>
              <a:t>A  thread  the smallest sequence of programmed instructions that can be managed by a scheduler, eg:</a:t>
            </a:r>
            <a:endParaRPr sz="1300">
              <a:solidFill>
                <a:srgbClr val="FFFFFF"/>
              </a:solidFill>
            </a:endParaRPr>
          </a:p>
          <a:p>
            <a:pPr indent="0" lvl="0" marL="0" rtl="0" algn="l">
              <a:lnSpc>
                <a:spcPct val="100000"/>
              </a:lnSpc>
              <a:spcBef>
                <a:spcPts val="0"/>
              </a:spcBef>
              <a:spcAft>
                <a:spcPts val="0"/>
              </a:spcAft>
              <a:buNone/>
            </a:pPr>
            <a:r>
              <a:t/>
            </a:r>
            <a:endParaRPr sz="1300">
              <a:solidFill>
                <a:srgbClr val="FFFFFF"/>
              </a:solidFill>
            </a:endParaRPr>
          </a:p>
          <a:p>
            <a:pPr indent="0" lvl="0" marL="0" rtl="0" algn="l">
              <a:lnSpc>
                <a:spcPct val="100000"/>
              </a:lnSpc>
              <a:spcBef>
                <a:spcPts val="0"/>
              </a:spcBef>
              <a:spcAft>
                <a:spcPts val="0"/>
              </a:spcAft>
              <a:buNone/>
            </a:pPr>
            <a:r>
              <a:t/>
            </a:r>
            <a:endParaRPr sz="1300">
              <a:solidFill>
                <a:srgbClr val="FFFFFF"/>
              </a:solidFill>
            </a:endParaRPr>
          </a:p>
          <a:p>
            <a:pPr indent="0" lvl="0" marL="0" rtl="0" algn="l">
              <a:lnSpc>
                <a:spcPct val="100000"/>
              </a:lnSpc>
              <a:spcBef>
                <a:spcPts val="0"/>
              </a:spcBef>
              <a:spcAft>
                <a:spcPts val="0"/>
              </a:spcAft>
              <a:buNone/>
            </a:pPr>
            <a:r>
              <a:t/>
            </a:r>
            <a:endParaRPr sz="1300">
              <a:solidFill>
                <a:srgbClr val="FFFFFF"/>
              </a:solidFill>
            </a:endParaRPr>
          </a:p>
          <a:p>
            <a:pPr indent="0" lvl="0" marL="0" rtl="0" algn="l">
              <a:lnSpc>
                <a:spcPct val="100000"/>
              </a:lnSpc>
              <a:spcBef>
                <a:spcPts val="0"/>
              </a:spcBef>
              <a:spcAft>
                <a:spcPts val="0"/>
              </a:spcAft>
              <a:buNone/>
            </a:pPr>
            <a:r>
              <a:t/>
            </a:r>
            <a:endParaRPr sz="1300">
              <a:solidFill>
                <a:srgbClr val="FFFFFF"/>
              </a:solidFill>
            </a:endParaRPr>
          </a:p>
          <a:p>
            <a:pPr indent="0" lvl="0" marL="0" rtl="0" algn="l">
              <a:lnSpc>
                <a:spcPct val="100000"/>
              </a:lnSpc>
              <a:spcBef>
                <a:spcPts val="0"/>
              </a:spcBef>
              <a:spcAft>
                <a:spcPts val="0"/>
              </a:spcAft>
              <a:buNone/>
            </a:pPr>
            <a:r>
              <a:t/>
            </a:r>
            <a:endParaRPr sz="1300">
              <a:solidFill>
                <a:srgbClr val="FFFFFF"/>
              </a:solidFill>
            </a:endParaRPr>
          </a:p>
          <a:p>
            <a:pPr indent="0" lvl="0" marL="0" rtl="0" algn="l">
              <a:lnSpc>
                <a:spcPct val="100000"/>
              </a:lnSpc>
              <a:spcBef>
                <a:spcPts val="0"/>
              </a:spcBef>
              <a:spcAft>
                <a:spcPts val="0"/>
              </a:spcAft>
              <a:buNone/>
            </a:pPr>
            <a:r>
              <a:t/>
            </a:r>
            <a:endParaRPr sz="1300">
              <a:solidFill>
                <a:srgbClr val="FFFFFF"/>
              </a:solidFill>
            </a:endParaRPr>
          </a:p>
          <a:p>
            <a:pPr indent="0" lvl="0" marL="0" rtl="0" algn="l">
              <a:lnSpc>
                <a:spcPct val="100000"/>
              </a:lnSpc>
              <a:spcBef>
                <a:spcPts val="0"/>
              </a:spcBef>
              <a:spcAft>
                <a:spcPts val="0"/>
              </a:spcAft>
              <a:buNone/>
            </a:pPr>
            <a:r>
              <a:t/>
            </a:r>
            <a:endParaRPr sz="1300">
              <a:solidFill>
                <a:srgbClr val="FFFFFF"/>
              </a:solidFill>
            </a:endParaRPr>
          </a:p>
          <a:p>
            <a:pPr indent="0" lvl="0" marL="0" rtl="0" algn="l">
              <a:lnSpc>
                <a:spcPct val="100000"/>
              </a:lnSpc>
              <a:spcBef>
                <a:spcPts val="0"/>
              </a:spcBef>
              <a:spcAft>
                <a:spcPts val="0"/>
              </a:spcAft>
              <a:buNone/>
            </a:pPr>
            <a:r>
              <a:t/>
            </a:r>
            <a:endParaRPr sz="1300">
              <a:solidFill>
                <a:srgbClr val="FFFFFF"/>
              </a:solidFill>
            </a:endParaRPr>
          </a:p>
          <a:p>
            <a:pPr indent="0" lvl="0" marL="0" rtl="0" algn="l">
              <a:lnSpc>
                <a:spcPct val="100000"/>
              </a:lnSpc>
              <a:spcBef>
                <a:spcPts val="0"/>
              </a:spcBef>
              <a:spcAft>
                <a:spcPts val="0"/>
              </a:spcAft>
              <a:buNone/>
            </a:pPr>
            <a:r>
              <a:t/>
            </a:r>
            <a:endParaRPr sz="1300">
              <a:solidFill>
                <a:srgbClr val="FFFFFF"/>
              </a:solidFill>
            </a:endParaRPr>
          </a:p>
          <a:p>
            <a:pPr indent="-311150" lvl="0" marL="457200" rtl="0" algn="l">
              <a:lnSpc>
                <a:spcPct val="100000"/>
              </a:lnSpc>
              <a:spcBef>
                <a:spcPts val="0"/>
              </a:spcBef>
              <a:spcAft>
                <a:spcPts val="0"/>
              </a:spcAft>
              <a:buClr>
                <a:srgbClr val="FFFFFF"/>
              </a:buClr>
              <a:buSzPts val="1300"/>
              <a:buChar char="●"/>
            </a:pPr>
            <a:r>
              <a:rPr lang="en" sz="1300">
                <a:solidFill>
                  <a:srgbClr val="FFFFFF"/>
                </a:solidFill>
              </a:rPr>
              <a:t>Simple assembly code for a function(Fibonacci sequence, etc) can be considered a thread</a:t>
            </a:r>
            <a:endParaRPr sz="1300">
              <a:solidFill>
                <a:srgbClr val="FFFFFF"/>
              </a:solidFill>
            </a:endParaRPr>
          </a:p>
          <a:p>
            <a:pPr indent="-311150" lvl="0" marL="457200" rtl="0" algn="l">
              <a:lnSpc>
                <a:spcPct val="100000"/>
              </a:lnSpc>
              <a:spcBef>
                <a:spcPts val="0"/>
              </a:spcBef>
              <a:spcAft>
                <a:spcPts val="0"/>
              </a:spcAft>
              <a:buClr>
                <a:srgbClr val="FFFFFF"/>
              </a:buClr>
              <a:buSzPts val="1300"/>
              <a:buChar char="●"/>
            </a:pPr>
            <a:r>
              <a:rPr lang="en" sz="1300">
                <a:solidFill>
                  <a:srgbClr val="FFFFFF"/>
                </a:solidFill>
              </a:rPr>
              <a:t>What if I want to find the Fibonacci series, with different starting numbers?. What if I wanted to do a 100 of them at once: multiple threads</a:t>
            </a:r>
            <a:endParaRPr sz="1300">
              <a:solidFill>
                <a:srgbClr val="FFFFFF"/>
              </a:solidFill>
            </a:endParaRPr>
          </a:p>
          <a:p>
            <a:pPr indent="0" lvl="0" marL="0" rtl="0" algn="l">
              <a:lnSpc>
                <a:spcPct val="100000"/>
              </a:lnSpc>
              <a:spcBef>
                <a:spcPts val="0"/>
              </a:spcBef>
              <a:spcAft>
                <a:spcPts val="0"/>
              </a:spcAft>
              <a:buNone/>
            </a:pPr>
            <a:r>
              <a:t/>
            </a:r>
            <a:endParaRPr sz="1300">
              <a:solidFill>
                <a:srgbClr val="FFFFFF"/>
              </a:solidFill>
            </a:endParaRPr>
          </a:p>
          <a:p>
            <a:pPr indent="0" lvl="0" marL="914400" rtl="0" algn="l">
              <a:lnSpc>
                <a:spcPct val="100000"/>
              </a:lnSpc>
              <a:spcBef>
                <a:spcPts val="0"/>
              </a:spcBef>
              <a:spcAft>
                <a:spcPts val="0"/>
              </a:spcAft>
              <a:buNone/>
            </a:pPr>
            <a:r>
              <a:t/>
            </a:r>
            <a:endParaRPr sz="1500">
              <a:solidFill>
                <a:srgbClr val="FFFFFF"/>
              </a:solidFill>
            </a:endParaRPr>
          </a:p>
          <a:p>
            <a:pPr indent="0" lvl="0" marL="0" rtl="0" algn="l">
              <a:spcBef>
                <a:spcPts val="0"/>
              </a:spcBef>
              <a:spcAft>
                <a:spcPts val="1600"/>
              </a:spcAft>
              <a:buNone/>
            </a:pPr>
            <a:r>
              <a:t/>
            </a:r>
            <a:endParaRPr/>
          </a:p>
        </p:txBody>
      </p:sp>
      <p:pic>
        <p:nvPicPr>
          <p:cNvPr id="220" name="Google Shape;220;p33"/>
          <p:cNvPicPr preferRelativeResize="0"/>
          <p:nvPr/>
        </p:nvPicPr>
        <p:blipFill rotWithShape="1">
          <a:blip r:embed="rId3">
            <a:alphaModFix/>
          </a:blip>
          <a:srcRect b="62641" l="0" r="43486" t="0"/>
          <a:stretch/>
        </p:blipFill>
        <p:spPr>
          <a:xfrm>
            <a:off x="5152950" y="198250"/>
            <a:ext cx="2724151" cy="1554250"/>
          </a:xfrm>
          <a:prstGeom prst="rect">
            <a:avLst/>
          </a:prstGeom>
          <a:noFill/>
          <a:ln>
            <a:noFill/>
          </a:ln>
        </p:spPr>
      </p:pic>
      <p:pic>
        <p:nvPicPr>
          <p:cNvPr id="221" name="Google Shape;221;p33"/>
          <p:cNvPicPr preferRelativeResize="0"/>
          <p:nvPr/>
        </p:nvPicPr>
        <p:blipFill>
          <a:blip r:embed="rId4">
            <a:alphaModFix/>
          </a:blip>
          <a:stretch>
            <a:fillRect/>
          </a:stretch>
        </p:blipFill>
        <p:spPr>
          <a:xfrm>
            <a:off x="824063" y="2190275"/>
            <a:ext cx="3373726" cy="14726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4"/>
          <p:cNvSpPr txBox="1"/>
          <p:nvPr/>
        </p:nvSpPr>
        <p:spPr>
          <a:xfrm>
            <a:off x="5946200" y="53550"/>
            <a:ext cx="3197700" cy="50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t/>
            </a:r>
            <a:endParaRPr sz="1200">
              <a:solidFill>
                <a:srgbClr val="FFFFFF"/>
              </a:solidFill>
            </a:endParaRPr>
          </a:p>
          <a:p>
            <a:pPr indent="-311150" lvl="0" marL="457200" rtl="0" algn="l">
              <a:spcBef>
                <a:spcPts val="0"/>
              </a:spcBef>
              <a:spcAft>
                <a:spcPts val="0"/>
              </a:spcAft>
              <a:buClr>
                <a:srgbClr val="FFFFFF"/>
              </a:buClr>
              <a:buSzPts val="1300"/>
              <a:buChar char="●"/>
            </a:pPr>
            <a:r>
              <a:rPr lang="en" sz="1300">
                <a:solidFill>
                  <a:srgbClr val="FFFFFF"/>
                </a:solidFill>
              </a:rPr>
              <a:t>Threads are grouped into blocks ( collection of similar threads)</a:t>
            </a:r>
            <a:endParaRPr sz="1300">
              <a:solidFill>
                <a:srgbClr val="FFFFFF"/>
              </a:solidFill>
            </a:endParaRPr>
          </a:p>
          <a:p>
            <a:pPr indent="-311150" lvl="0" marL="457200" rtl="0" algn="l">
              <a:spcBef>
                <a:spcPts val="0"/>
              </a:spcBef>
              <a:spcAft>
                <a:spcPts val="0"/>
              </a:spcAft>
              <a:buClr>
                <a:srgbClr val="FFFFFF"/>
              </a:buClr>
              <a:buSzPts val="1300"/>
              <a:buChar char="●"/>
            </a:pPr>
            <a:r>
              <a:rPr lang="en" sz="1300">
                <a:solidFill>
                  <a:srgbClr val="FFFFFF"/>
                </a:solidFill>
              </a:rPr>
              <a:t>Blocks are grouped into grids ( collection of similar blocks)</a:t>
            </a:r>
            <a:endParaRPr sz="1300">
              <a:solidFill>
                <a:srgbClr val="FFFFFF"/>
              </a:solidFill>
            </a:endParaRPr>
          </a:p>
          <a:p>
            <a:pPr indent="0" lvl="0" marL="457200" rtl="0" algn="l">
              <a:spcBef>
                <a:spcPts val="0"/>
              </a:spcBef>
              <a:spcAft>
                <a:spcPts val="0"/>
              </a:spcAft>
              <a:buNone/>
            </a:pPr>
            <a:r>
              <a:t/>
            </a:r>
            <a:endParaRPr sz="1300" u="sng">
              <a:solidFill>
                <a:srgbClr val="FFFFFF"/>
              </a:solidFill>
            </a:endParaRPr>
          </a:p>
          <a:p>
            <a:pPr indent="0" lvl="0" marL="0" rtl="0" algn="l">
              <a:spcBef>
                <a:spcPts val="0"/>
              </a:spcBef>
              <a:spcAft>
                <a:spcPts val="0"/>
              </a:spcAft>
              <a:buNone/>
            </a:pPr>
            <a:r>
              <a:t/>
            </a:r>
            <a:endParaRPr sz="1300" u="sng">
              <a:solidFill>
                <a:srgbClr val="FFFFFF"/>
              </a:solidFill>
            </a:endParaRPr>
          </a:p>
          <a:p>
            <a:pPr indent="0" lvl="0" marL="0" rtl="0" algn="l">
              <a:spcBef>
                <a:spcPts val="0"/>
              </a:spcBef>
              <a:spcAft>
                <a:spcPts val="0"/>
              </a:spcAft>
              <a:buNone/>
            </a:pPr>
            <a:r>
              <a:t/>
            </a:r>
            <a:endParaRPr sz="1300" u="sng">
              <a:solidFill>
                <a:srgbClr val="FFFFFF"/>
              </a:solidFill>
            </a:endParaRPr>
          </a:p>
          <a:p>
            <a:pPr indent="0" lvl="0" marL="0" rtl="0" algn="l">
              <a:spcBef>
                <a:spcPts val="0"/>
              </a:spcBef>
              <a:spcAft>
                <a:spcPts val="0"/>
              </a:spcAft>
              <a:buNone/>
            </a:pPr>
            <a:r>
              <a:rPr lang="en" sz="1300">
                <a:solidFill>
                  <a:srgbClr val="FFFFFF"/>
                </a:solidFill>
              </a:rPr>
              <a:t>Since each execution flow (thread) is run by a core..</a:t>
            </a:r>
            <a:endParaRPr sz="1300">
              <a:solidFill>
                <a:srgbClr val="FFFFFF"/>
              </a:solidFill>
            </a:endParaRPr>
          </a:p>
          <a:p>
            <a:pPr indent="0" lvl="0" marL="0" rtl="0" algn="l">
              <a:spcBef>
                <a:spcPts val="0"/>
              </a:spcBef>
              <a:spcAft>
                <a:spcPts val="0"/>
              </a:spcAft>
              <a:buNone/>
            </a:pPr>
            <a:r>
              <a:t/>
            </a:r>
            <a:endParaRPr sz="1300">
              <a:solidFill>
                <a:srgbClr val="FFFFFF"/>
              </a:solidFill>
            </a:endParaRPr>
          </a:p>
          <a:p>
            <a:pPr indent="0" lvl="0" marL="0" rtl="0" algn="l">
              <a:spcBef>
                <a:spcPts val="0"/>
              </a:spcBef>
              <a:spcAft>
                <a:spcPts val="0"/>
              </a:spcAft>
              <a:buNone/>
            </a:pPr>
            <a:r>
              <a:t/>
            </a:r>
            <a:endParaRPr sz="1300">
              <a:solidFill>
                <a:srgbClr val="FFFFFF"/>
              </a:solidFill>
            </a:endParaRPr>
          </a:p>
          <a:p>
            <a:pPr indent="-311150" lvl="0" marL="457200" rtl="0" algn="l">
              <a:spcBef>
                <a:spcPts val="0"/>
              </a:spcBef>
              <a:spcAft>
                <a:spcPts val="0"/>
              </a:spcAft>
              <a:buClr>
                <a:srgbClr val="FFFFFF"/>
              </a:buClr>
              <a:buSzPts val="1300"/>
              <a:buChar char="●"/>
            </a:pPr>
            <a:r>
              <a:rPr lang="en" sz="1300">
                <a:solidFill>
                  <a:srgbClr val="FFFFFF"/>
                </a:solidFill>
              </a:rPr>
              <a:t>A collection of cores make up a streaming multiprocessor (running similar threads/ or a block)</a:t>
            </a:r>
            <a:endParaRPr sz="1300">
              <a:solidFill>
                <a:srgbClr val="FFFFFF"/>
              </a:solidFill>
            </a:endParaRPr>
          </a:p>
          <a:p>
            <a:pPr indent="-311150" lvl="0" marL="457200" rtl="0" algn="l">
              <a:spcBef>
                <a:spcPts val="0"/>
              </a:spcBef>
              <a:spcAft>
                <a:spcPts val="0"/>
              </a:spcAft>
              <a:buClr>
                <a:srgbClr val="FFFFFF"/>
              </a:buClr>
              <a:buSzPts val="1300"/>
              <a:buChar char="●"/>
            </a:pPr>
            <a:r>
              <a:rPr lang="en" sz="1300">
                <a:solidFill>
                  <a:srgbClr val="FFFFFF"/>
                </a:solidFill>
              </a:rPr>
              <a:t>A collection of streaming multiprocessors make up a</a:t>
            </a:r>
            <a:r>
              <a:rPr lang="en" sz="1300" u="sng">
                <a:solidFill>
                  <a:srgbClr val="FFFFFF"/>
                </a:solidFill>
              </a:rPr>
              <a:t> CUDA enabled GPU</a:t>
            </a:r>
            <a:r>
              <a:rPr lang="en" sz="1300">
                <a:solidFill>
                  <a:srgbClr val="FFFFFF"/>
                </a:solidFill>
              </a:rPr>
              <a:t> (running similar blocks/or a grid)</a:t>
            </a:r>
            <a:endParaRPr sz="1300">
              <a:solidFill>
                <a:srgbClr val="FFFFFF"/>
              </a:solidFill>
            </a:endParaRPr>
          </a:p>
          <a:p>
            <a:pPr indent="0" lvl="0" marL="0" rtl="0" algn="l">
              <a:spcBef>
                <a:spcPts val="0"/>
              </a:spcBef>
              <a:spcAft>
                <a:spcPts val="0"/>
              </a:spcAft>
              <a:buNone/>
            </a:pPr>
            <a:r>
              <a:t/>
            </a:r>
            <a:endParaRPr sz="1200" u="sng">
              <a:solidFill>
                <a:srgbClr val="FFFFFF"/>
              </a:solidFill>
            </a:endParaRPr>
          </a:p>
          <a:p>
            <a:pPr indent="0" lvl="0" marL="0" rtl="0" algn="l">
              <a:spcBef>
                <a:spcPts val="0"/>
              </a:spcBef>
              <a:spcAft>
                <a:spcPts val="0"/>
              </a:spcAft>
              <a:buNone/>
            </a:pPr>
            <a:r>
              <a:t/>
            </a:r>
            <a:endParaRPr sz="1200" u="sng">
              <a:solidFill>
                <a:srgbClr val="FFFFFF"/>
              </a:solidFill>
            </a:endParaRPr>
          </a:p>
          <a:p>
            <a:pPr indent="0" lvl="0" marL="0" rtl="0" algn="l">
              <a:spcBef>
                <a:spcPts val="0"/>
              </a:spcBef>
              <a:spcAft>
                <a:spcPts val="0"/>
              </a:spcAft>
              <a:buNone/>
            </a:pPr>
            <a:r>
              <a:rPr lang="en" sz="1300">
                <a:solidFill>
                  <a:srgbClr val="FFFFFF"/>
                </a:solidFill>
              </a:rPr>
              <a:t>A </a:t>
            </a:r>
            <a:r>
              <a:rPr lang="en" sz="1300" u="sng">
                <a:solidFill>
                  <a:srgbClr val="FFFFFF"/>
                </a:solidFill>
              </a:rPr>
              <a:t>kernel</a:t>
            </a:r>
            <a:r>
              <a:rPr lang="en" sz="1300">
                <a:solidFill>
                  <a:srgbClr val="FFFFFF"/>
                </a:solidFill>
              </a:rPr>
              <a:t> is executed as a grid of blocks of threads</a:t>
            </a:r>
            <a:endParaRPr sz="1300">
              <a:solidFill>
                <a:srgbClr val="FFFFFF"/>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t/>
            </a:r>
            <a:endParaRPr sz="1200" u="sng">
              <a:solidFill>
                <a:srgbClr val="FFFFFF"/>
              </a:solidFill>
            </a:endParaRPr>
          </a:p>
          <a:p>
            <a:pPr indent="0" lvl="0" marL="0" rtl="0" algn="l">
              <a:spcBef>
                <a:spcPts val="0"/>
              </a:spcBef>
              <a:spcAft>
                <a:spcPts val="0"/>
              </a:spcAft>
              <a:buNone/>
            </a:pPr>
            <a:r>
              <a:t/>
            </a:r>
            <a:endParaRPr sz="1200" u="sng">
              <a:solidFill>
                <a:srgbClr val="FFFFFF"/>
              </a:solidFill>
            </a:endParaRPr>
          </a:p>
          <a:p>
            <a:pPr indent="0" lvl="0" marL="0" rtl="0" algn="just">
              <a:spcBef>
                <a:spcPts val="0"/>
              </a:spcBef>
              <a:spcAft>
                <a:spcPts val="0"/>
              </a:spcAft>
              <a:buNone/>
            </a:pPr>
            <a:r>
              <a:rPr lang="en" sz="1200" u="sng">
                <a:solidFill>
                  <a:srgbClr val="FFFFFF"/>
                </a:solidFill>
              </a:rPr>
              <a:t>	</a:t>
            </a:r>
            <a:endParaRPr sz="1200">
              <a:solidFill>
                <a:srgbClr val="FFFFFF"/>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t/>
            </a:r>
            <a:endParaRPr sz="1200">
              <a:solidFill>
                <a:srgbClr val="FFFFFF"/>
              </a:solidFill>
            </a:endParaRPr>
          </a:p>
          <a:p>
            <a:pPr indent="0" lvl="0" marL="457200" rtl="0" algn="l">
              <a:spcBef>
                <a:spcPts val="0"/>
              </a:spcBef>
              <a:spcAft>
                <a:spcPts val="0"/>
              </a:spcAft>
              <a:buNone/>
            </a:pPr>
            <a:r>
              <a:t/>
            </a:r>
            <a:endParaRPr sz="1200">
              <a:solidFill>
                <a:srgbClr val="FFFFFF"/>
              </a:solidFill>
            </a:endParaRPr>
          </a:p>
        </p:txBody>
      </p:sp>
      <p:pic>
        <p:nvPicPr>
          <p:cNvPr id="227" name="Google Shape;227;p34"/>
          <p:cNvPicPr preferRelativeResize="0"/>
          <p:nvPr/>
        </p:nvPicPr>
        <p:blipFill>
          <a:blip r:embed="rId3">
            <a:alphaModFix/>
          </a:blip>
          <a:stretch>
            <a:fillRect/>
          </a:stretch>
        </p:blipFill>
        <p:spPr>
          <a:xfrm>
            <a:off x="152400" y="152400"/>
            <a:ext cx="5641399" cy="403952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5"/>
          <p:cNvSpPr txBox="1"/>
          <p:nvPr>
            <p:ph type="title"/>
          </p:nvPr>
        </p:nvSpPr>
        <p:spPr>
          <a:xfrm>
            <a:off x="364325" y="63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grouping into blocks?</a:t>
            </a:r>
            <a:endParaRPr/>
          </a:p>
        </p:txBody>
      </p:sp>
      <p:sp>
        <p:nvSpPr>
          <p:cNvPr id="233" name="Google Shape;233;p35"/>
          <p:cNvSpPr txBox="1"/>
          <p:nvPr>
            <p:ph idx="1" type="body"/>
          </p:nvPr>
        </p:nvSpPr>
        <p:spPr>
          <a:xfrm>
            <a:off x="364325" y="7183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They allow cooperation:</a:t>
            </a:r>
            <a:endParaRPr/>
          </a:p>
          <a:p>
            <a:pPr indent="-342900" lvl="0" marL="457200" rtl="0" algn="l">
              <a:spcBef>
                <a:spcPts val="1600"/>
              </a:spcBef>
              <a:spcAft>
                <a:spcPts val="0"/>
              </a:spcAft>
              <a:buSzPts val="1800"/>
              <a:buChar char="●"/>
            </a:pPr>
            <a:r>
              <a:rPr lang="en"/>
              <a:t>They can</a:t>
            </a:r>
            <a:r>
              <a:rPr lang="en"/>
              <a:t> share results with each other </a:t>
            </a:r>
            <a:endParaRPr/>
          </a:p>
          <a:p>
            <a:pPr indent="-342900" lvl="0" marL="457200" rtl="0" algn="l">
              <a:spcBef>
                <a:spcPts val="0"/>
              </a:spcBef>
              <a:spcAft>
                <a:spcPts val="0"/>
              </a:spcAft>
              <a:buSzPts val="1800"/>
              <a:buChar char="●"/>
            </a:pPr>
            <a:r>
              <a:rPr lang="en"/>
              <a:t>Cooperate to produce a single result (final thread), etc</a:t>
            </a:r>
            <a:endParaRPr/>
          </a:p>
          <a:p>
            <a:pPr indent="0" lvl="0" marL="0" rtl="0" algn="l">
              <a:spcBef>
                <a:spcPts val="1600"/>
              </a:spcBef>
              <a:spcAft>
                <a:spcPts val="0"/>
              </a:spcAft>
              <a:buNone/>
            </a:pPr>
            <a:r>
              <a:rPr lang="en"/>
              <a:t>      They allow scalability:</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Blocks can execute in any order</a:t>
            </a:r>
            <a:endParaRPr/>
          </a:p>
          <a:p>
            <a:pPr indent="-342900" lvl="0" marL="457200" rtl="0" algn="l">
              <a:spcBef>
                <a:spcPts val="0"/>
              </a:spcBef>
              <a:spcAft>
                <a:spcPts val="0"/>
              </a:spcAft>
              <a:buSzPts val="1800"/>
              <a:buChar char="●"/>
            </a:pPr>
            <a:r>
              <a:rPr lang="en"/>
              <a:t>This independence between blocks gives scalability</a:t>
            </a:r>
            <a:endParaRPr/>
          </a:p>
        </p:txBody>
      </p:sp>
      <p:pic>
        <p:nvPicPr>
          <p:cNvPr id="234" name="Google Shape;234;p35"/>
          <p:cNvPicPr preferRelativeResize="0"/>
          <p:nvPr/>
        </p:nvPicPr>
        <p:blipFill>
          <a:blip r:embed="rId3">
            <a:alphaModFix/>
          </a:blip>
          <a:stretch>
            <a:fillRect/>
          </a:stretch>
        </p:blipFill>
        <p:spPr>
          <a:xfrm>
            <a:off x="922463" y="2451163"/>
            <a:ext cx="5495925" cy="1571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Other google-able interesting terminology we </a:t>
            </a:r>
            <a:r>
              <a:rPr b="1" lang="en" sz="2500"/>
              <a:t>didn’t</a:t>
            </a:r>
            <a:r>
              <a:rPr lang="en" sz="2500"/>
              <a:t> cover </a:t>
            </a:r>
            <a:endParaRPr sz="2500"/>
          </a:p>
        </p:txBody>
      </p:sp>
      <p:sp>
        <p:nvSpPr>
          <p:cNvPr id="240" name="Google Shape;240;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Ray-tracing </a:t>
            </a:r>
            <a:endParaRPr/>
          </a:p>
          <a:p>
            <a:pPr indent="-342900" lvl="0" marL="457200" rtl="0" algn="l">
              <a:spcBef>
                <a:spcPts val="0"/>
              </a:spcBef>
              <a:spcAft>
                <a:spcPts val="0"/>
              </a:spcAft>
              <a:buSzPts val="1800"/>
              <a:buChar char="●"/>
            </a:pPr>
            <a:r>
              <a:rPr lang="en"/>
              <a:t>P</a:t>
            </a:r>
            <a:r>
              <a:rPr lang="en"/>
              <a:t>rojection </a:t>
            </a:r>
            <a:endParaRPr/>
          </a:p>
          <a:p>
            <a:pPr indent="-342900" lvl="0" marL="457200" rtl="0" algn="l">
              <a:spcBef>
                <a:spcPts val="0"/>
              </a:spcBef>
              <a:spcAft>
                <a:spcPts val="0"/>
              </a:spcAft>
              <a:buSzPts val="1800"/>
              <a:buChar char="●"/>
            </a:pPr>
            <a:r>
              <a:rPr lang="en"/>
              <a:t>Rasterization</a:t>
            </a:r>
            <a:endParaRPr/>
          </a:p>
          <a:p>
            <a:pPr indent="-317500" lvl="1" marL="914400" rtl="0" algn="l">
              <a:spcBef>
                <a:spcPts val="0"/>
              </a:spcBef>
              <a:spcAft>
                <a:spcPts val="0"/>
              </a:spcAft>
              <a:buSzPts val="1400"/>
              <a:buChar char="○"/>
            </a:pPr>
            <a:r>
              <a:rPr lang="en"/>
              <a:t>Approximating your triangles onto the limited pixel based resolution of your monitor.</a:t>
            </a:r>
            <a:endParaRPr/>
          </a:p>
          <a:p>
            <a:pPr indent="-342900" lvl="0" marL="457200" rtl="0" algn="l">
              <a:spcBef>
                <a:spcPts val="0"/>
              </a:spcBef>
              <a:spcAft>
                <a:spcPts val="0"/>
              </a:spcAft>
              <a:buSzPts val="1800"/>
              <a:buChar char="●"/>
            </a:pPr>
            <a:r>
              <a:rPr lang="en"/>
              <a:t>Pixel shading - </a:t>
            </a:r>
            <a:endParaRPr/>
          </a:p>
          <a:p>
            <a:pPr indent="-317500" lvl="1" marL="914400" rtl="0" algn="l">
              <a:spcBef>
                <a:spcPts val="0"/>
              </a:spcBef>
              <a:spcAft>
                <a:spcPts val="0"/>
              </a:spcAft>
              <a:buSzPts val="1400"/>
              <a:buChar char="○"/>
            </a:pPr>
            <a:r>
              <a:rPr lang="en"/>
              <a:t>How textures &amp; color gets applied to your shapes and objects!</a:t>
            </a:r>
            <a:endParaRPr/>
          </a:p>
          <a:p>
            <a:pPr indent="0" lvl="0" marL="0" rtl="0" algn="l">
              <a:spcBef>
                <a:spcPts val="1600"/>
              </a:spcBef>
              <a:spcAft>
                <a:spcPts val="16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Connecting </a:t>
            </a:r>
            <a:r>
              <a:rPr i="1" lang="en"/>
              <a:t>up &amp; out</a:t>
            </a:r>
            <a:endParaRPr i="1"/>
          </a:p>
        </p:txBody>
      </p:sp>
      <p:sp>
        <p:nvSpPr>
          <p:cNvPr id="246" name="Google Shape;246;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might you see </a:t>
            </a:r>
            <a:r>
              <a:rPr lang="en"/>
              <a:t>crossovers</a:t>
            </a:r>
            <a:r>
              <a:rPr lang="en"/>
              <a:t> to what we covered today in your everyday </a:t>
            </a:r>
            <a:r>
              <a:rPr lang="en"/>
              <a:t>engineering</a:t>
            </a:r>
            <a:r>
              <a:rPr lang="en"/>
              <a:t> life?</a:t>
            </a:r>
            <a:endParaRPr/>
          </a:p>
          <a:p>
            <a:pPr indent="-342900" lvl="0" marL="457200" rtl="0" algn="l">
              <a:spcBef>
                <a:spcPts val="1600"/>
              </a:spcBef>
              <a:spcAft>
                <a:spcPts val="0"/>
              </a:spcAft>
              <a:buSzPts val="1800"/>
              <a:buChar char="-"/>
            </a:pPr>
            <a:r>
              <a:rPr lang="en"/>
              <a:t>Ofc, game dev!</a:t>
            </a:r>
            <a:endParaRPr/>
          </a:p>
          <a:p>
            <a:pPr indent="-342900" lvl="0" marL="457200" rtl="0" algn="l">
              <a:spcBef>
                <a:spcPts val="0"/>
              </a:spcBef>
              <a:spcAft>
                <a:spcPts val="0"/>
              </a:spcAft>
              <a:buSzPts val="1800"/>
              <a:buChar char="-"/>
            </a:pPr>
            <a:r>
              <a:rPr lang="en"/>
              <a:t>How does 3D modeling work? @CAD?</a:t>
            </a:r>
            <a:endParaRPr/>
          </a:p>
          <a:p>
            <a:pPr indent="-342900" lvl="0" marL="457200" rtl="0" algn="l">
              <a:spcBef>
                <a:spcPts val="0"/>
              </a:spcBef>
              <a:spcAft>
                <a:spcPts val="0"/>
              </a:spcAft>
              <a:buSzPts val="1800"/>
              <a:buChar char="-"/>
            </a:pPr>
            <a:r>
              <a:rPr lang="en"/>
              <a:t>VFX, animation!</a:t>
            </a:r>
            <a:endParaRPr/>
          </a:p>
          <a:p>
            <a:pPr indent="0" lvl="0" marL="457200" rtl="0" algn="l">
              <a:spcBef>
                <a:spcPts val="1600"/>
              </a:spcBef>
              <a:spcAft>
                <a:spcPts val="16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8"/>
          <p:cNvSpPr txBox="1"/>
          <p:nvPr>
            <p:ph type="title"/>
          </p:nvPr>
        </p:nvSpPr>
        <p:spPr>
          <a:xfrm>
            <a:off x="311700" y="1390050"/>
            <a:ext cx="8586900" cy="236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300"/>
              <a:t>Activity - Custom hardware for the pipeline stage! </a:t>
            </a:r>
            <a:endParaRPr b="1" sz="2300"/>
          </a:p>
          <a:p>
            <a:pPr indent="0" lvl="0" marL="0" rtl="0" algn="ctr">
              <a:spcBef>
                <a:spcPts val="0"/>
              </a:spcBef>
              <a:spcAft>
                <a:spcPts val="0"/>
              </a:spcAft>
              <a:buNone/>
            </a:pPr>
            <a:r>
              <a:rPr lang="en" sz="2000"/>
              <a:t>Team up in groups of 3 / 4. (breakout rooms if needed). You make up </a:t>
            </a:r>
            <a:r>
              <a:rPr lang="en" sz="2000"/>
              <a:t>the</a:t>
            </a:r>
            <a:r>
              <a:rPr lang="en" sz="2000"/>
              <a:t> lead architects for a secret batch of custom GPU hardware. Take a look at the pixel shader (or a graphics pipeline stage of your choice), and figure out how custom hardware for that stage would look.</a:t>
            </a:r>
            <a:endParaRPr sz="2000"/>
          </a:p>
          <a:p>
            <a:pPr indent="0" lvl="0" marL="0" rtl="0" algn="ctr">
              <a:spcBef>
                <a:spcPts val="0"/>
              </a:spcBef>
              <a:spcAft>
                <a:spcPts val="0"/>
              </a:spcAft>
              <a:buNone/>
            </a:pPr>
            <a:r>
              <a:rPr i="1" lang="en" sz="1700"/>
              <a:t>Don’t forget about - memory management! </a:t>
            </a:r>
            <a:r>
              <a:rPr b="1" i="1" lang="en" sz="1700"/>
              <a:t>[25 minutes]</a:t>
            </a:r>
            <a:endParaRPr b="1" i="1" sz="17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GPU day 2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Somewhere along the line … </a:t>
            </a:r>
            <a:endParaRPr/>
          </a:p>
          <a:p>
            <a:pPr indent="0" lvl="0" marL="0" rtl="0" algn="ctr">
              <a:spcBef>
                <a:spcPts val="0"/>
              </a:spcBef>
              <a:spcAft>
                <a:spcPts val="0"/>
              </a:spcAft>
              <a:buNone/>
            </a:pPr>
            <a:r>
              <a:rPr lang="en" sz="2000"/>
              <a:t>People realized that GPU’s can do more than render graphics. GPU computation is … </a:t>
            </a:r>
            <a:endParaRPr sz="20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Photo Editing</a:t>
            </a:r>
            <a:endParaRPr/>
          </a:p>
        </p:txBody>
      </p:sp>
      <p:sp>
        <p:nvSpPr>
          <p:cNvPr id="267" name="Google Shape;267;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Photoshop and Premiere Pro, have a large number of specialized filters that require high-level mathematics.</a:t>
            </a:r>
            <a:endParaRPr/>
          </a:p>
          <a:p>
            <a:pPr indent="0" lvl="0" marL="0" rtl="0" algn="l">
              <a:spcBef>
                <a:spcPts val="1600"/>
              </a:spcBef>
              <a:spcAft>
                <a:spcPts val="0"/>
              </a:spcAft>
              <a:buNone/>
            </a:pPr>
            <a:r>
              <a:rPr lang="en"/>
              <a:t>The rendering time for large images or video streams can be completed faster by using the GPU to offload calculations.</a:t>
            </a:r>
            <a:endParaRPr/>
          </a:p>
          <a:p>
            <a:pPr indent="0" lvl="0" marL="0" rtl="0" algn="l">
              <a:spcBef>
                <a:spcPts val="1600"/>
              </a:spcBef>
              <a:spcAft>
                <a:spcPts val="1600"/>
              </a:spcAft>
              <a:buNone/>
            </a:pPr>
            <a:r>
              <a:rPr lang="en"/>
              <a:t>Some people may notice no difference, while others see large time gains depending upon what tasks they use and the graphics card they use.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ITS PURPOSE</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a:solidFill>
                  <a:srgbClr val="FFFFFF"/>
                </a:solidFill>
              </a:rPr>
              <a:t>Managing the computer's memory</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Handling input from users</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D</a:t>
            </a:r>
            <a:r>
              <a:rPr lang="en">
                <a:solidFill>
                  <a:srgbClr val="FFFFFF"/>
                </a:solidFill>
              </a:rPr>
              <a:t>oing whatever calculations are necessary.</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 Sending them the necessary output  </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Cycle repeats</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1600"/>
              </a:spcAft>
              <a:buNone/>
            </a:pPr>
            <a:r>
              <a:rPr lang="en">
                <a:solidFill>
                  <a:srgbClr val="FFFFFF"/>
                </a:solidFill>
              </a:rPr>
              <a:t>Let’s review the top-down level...</a:t>
            </a:r>
            <a:endParaRPr>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Accelerating Video</a:t>
            </a:r>
            <a:endParaRPr/>
          </a:p>
        </p:txBody>
      </p:sp>
      <p:sp>
        <p:nvSpPr>
          <p:cNvPr id="273" name="Google Shape;273;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High-def videos require decoding of compressed data to produce high-res images.</a:t>
            </a:r>
            <a:endParaRPr/>
          </a:p>
          <a:p>
            <a:pPr indent="0" lvl="0" marL="0" rtl="0" algn="l">
              <a:spcBef>
                <a:spcPts val="1600"/>
              </a:spcBef>
              <a:spcAft>
                <a:spcPts val="0"/>
              </a:spcAft>
              <a:buNone/>
            </a:pPr>
            <a:r>
              <a:rPr lang="en"/>
              <a:t>Both ATI and NVIDIA developed software that lets the GPU handle this decoding.</a:t>
            </a:r>
            <a:endParaRPr/>
          </a:p>
          <a:p>
            <a:pPr indent="0" lvl="0" marL="0" rtl="0" algn="l">
              <a:spcBef>
                <a:spcPts val="1600"/>
              </a:spcBef>
              <a:spcAft>
                <a:spcPts val="0"/>
              </a:spcAft>
              <a:buNone/>
            </a:pPr>
            <a:r>
              <a:rPr lang="en"/>
              <a:t>The graphics card helps transcode the video from one graphics format to another.</a:t>
            </a:r>
            <a:endParaRPr/>
          </a:p>
          <a:p>
            <a:pPr indent="0" lvl="0" marL="0" rtl="0" algn="l">
              <a:spcBef>
                <a:spcPts val="1600"/>
              </a:spcBef>
              <a:spcAft>
                <a:spcPts val="1600"/>
              </a:spcAft>
              <a:buNone/>
            </a:pPr>
            <a:r>
              <a:rPr lang="en"/>
              <a:t>Taking one format and re-rendering it in another format uses a lot of computing power, so the GPU helps out.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SETI@Home</a:t>
            </a:r>
            <a:endParaRPr/>
          </a:p>
        </p:txBody>
      </p:sp>
      <p:sp>
        <p:nvSpPr>
          <p:cNvPr id="279" name="Google Shape;279;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SETI@Home is a computer application that allows the Search for Extra-Terrestrial Intelligence project to analyze radio signals.</a:t>
            </a:r>
            <a:endParaRPr/>
          </a:p>
          <a:p>
            <a:pPr indent="0" lvl="0" marL="0" rtl="0" algn="l">
              <a:spcBef>
                <a:spcPts val="1600"/>
              </a:spcBef>
              <a:spcAft>
                <a:spcPts val="0"/>
              </a:spcAft>
              <a:buNone/>
            </a:pPr>
            <a:r>
              <a:rPr lang="en"/>
              <a:t>This program uses the advanced calculating engines within the GPU allow it to accelerate the amount of data processed in a given period of time compared to the use of only the CPU.</a:t>
            </a:r>
            <a:endParaRPr/>
          </a:p>
          <a:p>
            <a:pPr indent="0" lvl="0" marL="0" rtl="0" algn="l">
              <a:spcBef>
                <a:spcPts val="1600"/>
              </a:spcBef>
              <a:spcAft>
                <a:spcPts val="1600"/>
              </a:spcAft>
              <a:buNone/>
            </a:pPr>
            <a:r>
              <a:rPr lang="en"/>
              <a:t>SETI@Home can do this with NVIDIA graphics cards by using CUDA (Compute Unified Device Architecture, a specialized version of C code that can access NVIDIA GPUs).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Cryptocurrency Mining</a:t>
            </a:r>
            <a:endParaRPr/>
          </a:p>
        </p:txBody>
      </p:sp>
      <p:sp>
        <p:nvSpPr>
          <p:cNvPr id="285" name="Google Shape;285;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standard method of acquiring virtual currencies is through a process called “cryptocoin mining”.</a:t>
            </a:r>
            <a:endParaRPr/>
          </a:p>
          <a:p>
            <a:pPr indent="0" lvl="0" marL="0" rtl="0" algn="l">
              <a:spcBef>
                <a:spcPts val="1600"/>
              </a:spcBef>
              <a:spcAft>
                <a:spcPts val="0"/>
              </a:spcAft>
              <a:buNone/>
            </a:pPr>
            <a:r>
              <a:rPr lang="en"/>
              <a:t>In it, you use your computer as a relay for processing computation hashes for dealing with transactions.</a:t>
            </a:r>
            <a:endParaRPr/>
          </a:p>
          <a:p>
            <a:pPr indent="0" lvl="0" marL="0" rtl="0" algn="l">
              <a:spcBef>
                <a:spcPts val="1600"/>
              </a:spcBef>
              <a:spcAft>
                <a:spcPts val="1600"/>
              </a:spcAft>
              <a:buNone/>
            </a:pPr>
            <a:r>
              <a:rPr lang="en"/>
              <a:t>A CPU can do this at one level. However, a GPU on a graphics card offers a faster method. As a result, a PC with a GPU can generate currency faster than one without it.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OpenCL</a:t>
            </a:r>
            <a:endParaRPr/>
          </a:p>
        </p:txBody>
      </p:sp>
      <p:sp>
        <p:nvSpPr>
          <p:cNvPr id="291" name="Google Shape;291;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OpenCL (Open Computer Language) specifications have been t</a:t>
            </a:r>
            <a:r>
              <a:rPr lang="en"/>
              <a:t>he most noteworthy development in the use of graphics cards for additional performance.</a:t>
            </a:r>
            <a:endParaRPr/>
          </a:p>
          <a:p>
            <a:pPr indent="0" lvl="0" marL="0" rtl="0" algn="l">
              <a:spcBef>
                <a:spcPts val="1600"/>
              </a:spcBef>
              <a:spcAft>
                <a:spcPts val="0"/>
              </a:spcAft>
              <a:buNone/>
            </a:pPr>
            <a:r>
              <a:rPr lang="en"/>
              <a:t>Thi</a:t>
            </a:r>
            <a:r>
              <a:rPr lang="en"/>
              <a:t>s</a:t>
            </a:r>
            <a:r>
              <a:rPr lang="en"/>
              <a:t> specification pulls together a variety of specialized computer processors in addition to a GPU and CPU for accelerating computing.</a:t>
            </a:r>
            <a:endParaRPr/>
          </a:p>
          <a:p>
            <a:pPr indent="0" lvl="0" marL="0" rtl="0" algn="l">
              <a:spcBef>
                <a:spcPts val="1600"/>
              </a:spcBef>
              <a:spcAft>
                <a:spcPts val="1600"/>
              </a:spcAft>
              <a:buNone/>
            </a:pPr>
            <a:r>
              <a:rPr lang="en"/>
              <a:t>All sorts of applications can potentially benefit from using a mix of different processors to increase the amount of data that's processed.</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6"/>
          <p:cNvSpPr txBox="1"/>
          <p:nvPr>
            <p:ph type="title"/>
          </p:nvPr>
        </p:nvSpPr>
        <p:spPr>
          <a:xfrm>
            <a:off x="311700" y="2150850"/>
            <a:ext cx="8520600" cy="152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Let’s now take a look at CUDA. </a:t>
            </a:r>
            <a:endParaRPr/>
          </a:p>
          <a:p>
            <a:pPr indent="0" lvl="0" marL="0" rtl="0" algn="ctr">
              <a:spcBef>
                <a:spcPts val="0"/>
              </a:spcBef>
              <a:spcAft>
                <a:spcPts val="0"/>
              </a:spcAft>
              <a:buNone/>
            </a:pPr>
            <a:r>
              <a:rPr lang="en" sz="2100"/>
              <a:t>Cuda is a || computing platform designed for heterogeneous systems (a system with a GPU, CPU, and RAM, etc.). GPU’s can be used for accelerated computation. </a:t>
            </a:r>
            <a:endParaRPr sz="21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Part 1 - thread hierarchy</a:t>
            </a:r>
            <a:endParaRPr/>
          </a:p>
          <a:p>
            <a:pPr indent="0" lvl="0" marL="0" rtl="0" algn="ctr">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Let’s talk more about threads, and how they’re organized</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t/>
            </a:r>
            <a:endParaRPr sz="2500"/>
          </a:p>
        </p:txBody>
      </p:sp>
      <p:sp>
        <p:nvSpPr>
          <p:cNvPr id="307" name="Google Shape;307;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9900"/>
                </a:solidFill>
              </a:rPr>
              <a:t>Threads</a:t>
            </a:r>
            <a:r>
              <a:rPr lang="en"/>
              <a:t> can be grouped to make up </a:t>
            </a:r>
            <a:r>
              <a:rPr lang="en">
                <a:solidFill>
                  <a:srgbClr val="F1C232"/>
                </a:solidFill>
              </a:rPr>
              <a:t>blocks</a:t>
            </a:r>
            <a:r>
              <a:rPr lang="en"/>
              <a:t>. </a:t>
            </a:r>
            <a:endParaRPr/>
          </a:p>
          <a:p>
            <a:pPr indent="0" lvl="0" marL="0" rtl="0" algn="l">
              <a:spcBef>
                <a:spcPts val="1600"/>
              </a:spcBef>
              <a:spcAft>
                <a:spcPts val="0"/>
              </a:spcAft>
              <a:buNone/>
            </a:pPr>
            <a:r>
              <a:rPr lang="en">
                <a:solidFill>
                  <a:srgbClr val="F1C232"/>
                </a:solidFill>
              </a:rPr>
              <a:t>Blocks</a:t>
            </a:r>
            <a:r>
              <a:rPr lang="en"/>
              <a:t> can be grouped</a:t>
            </a:r>
            <a:r>
              <a:rPr lang="en"/>
              <a:t> to make up </a:t>
            </a:r>
            <a:r>
              <a:rPr lang="en">
                <a:solidFill>
                  <a:srgbClr val="93C47D"/>
                </a:solidFill>
              </a:rPr>
              <a:t>grids</a:t>
            </a:r>
            <a:r>
              <a:rPr lang="en"/>
              <a:t>. </a:t>
            </a:r>
            <a:endParaRPr/>
          </a:p>
          <a:p>
            <a:pPr indent="0" lvl="0" marL="0" rtl="0" algn="l">
              <a:spcBef>
                <a:spcPts val="1600"/>
              </a:spcBef>
              <a:spcAft>
                <a:spcPts val="0"/>
              </a:spcAft>
              <a:buNone/>
            </a:pPr>
            <a:r>
              <a:rPr lang="en">
                <a:solidFill>
                  <a:srgbClr val="999999"/>
                </a:solidFill>
              </a:rPr>
              <a:t>A kernel executes as a </a:t>
            </a:r>
            <a:r>
              <a:rPr lang="en">
                <a:solidFill>
                  <a:srgbClr val="93C47D"/>
                </a:solidFill>
              </a:rPr>
              <a:t>Grid</a:t>
            </a:r>
            <a:r>
              <a:rPr lang="en"/>
              <a:t> of </a:t>
            </a:r>
            <a:r>
              <a:rPr lang="en">
                <a:solidFill>
                  <a:srgbClr val="F1C232"/>
                </a:solidFill>
              </a:rPr>
              <a:t>blocks</a:t>
            </a:r>
            <a:r>
              <a:rPr lang="en"/>
              <a:t> of </a:t>
            </a:r>
            <a:r>
              <a:rPr lang="en">
                <a:solidFill>
                  <a:srgbClr val="FF9900"/>
                </a:solidFill>
              </a:rPr>
              <a:t>t</a:t>
            </a:r>
            <a:r>
              <a:rPr lang="en">
                <a:solidFill>
                  <a:srgbClr val="FF9900"/>
                </a:solidFill>
              </a:rPr>
              <a:t>hreads</a:t>
            </a:r>
            <a:r>
              <a:rPr lang="en"/>
              <a:t>. </a:t>
            </a:r>
            <a:endParaRPr/>
          </a:p>
          <a:p>
            <a:pPr indent="0" lvl="0" marL="0" rtl="0" algn="l">
              <a:spcBef>
                <a:spcPts val="1600"/>
              </a:spcBef>
              <a:spcAft>
                <a:spcPts val="1600"/>
              </a:spcAft>
              <a:buNone/>
            </a:pPr>
            <a:r>
              <a:rPr lang="en"/>
              <a:t>You would use a Kernel for … </a:t>
            </a:r>
            <a:endParaRPr/>
          </a:p>
        </p:txBody>
      </p:sp>
      <p:pic>
        <p:nvPicPr>
          <p:cNvPr id="308" name="Google Shape;308;p48"/>
          <p:cNvPicPr preferRelativeResize="0"/>
          <p:nvPr/>
        </p:nvPicPr>
        <p:blipFill>
          <a:blip r:embed="rId3">
            <a:alphaModFix/>
          </a:blip>
          <a:stretch>
            <a:fillRect/>
          </a:stretch>
        </p:blipFill>
        <p:spPr>
          <a:xfrm>
            <a:off x="6159475" y="1399275"/>
            <a:ext cx="2984525" cy="37442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Running </a:t>
            </a:r>
            <a:r>
              <a:rPr lang="en" sz="2600"/>
              <a:t>C</a:t>
            </a:r>
            <a:r>
              <a:rPr lang="en" sz="2600"/>
              <a:t>omputations </a:t>
            </a:r>
            <a:r>
              <a:rPr lang="en" sz="2600"/>
              <a:t>T</a:t>
            </a:r>
            <a:r>
              <a:rPr lang="en" sz="2600"/>
              <a:t>hat </a:t>
            </a:r>
            <a:r>
              <a:rPr lang="en" sz="2600"/>
              <a:t>S</a:t>
            </a:r>
            <a:r>
              <a:rPr lang="en" sz="2600"/>
              <a:t>upplement CPU Software</a:t>
            </a:r>
            <a:endParaRPr sz="2600"/>
          </a:p>
        </p:txBody>
      </p:sp>
      <p:sp>
        <p:nvSpPr>
          <p:cNvPr id="314" name="Google Shape;314;p49"/>
          <p:cNvSpPr txBox="1"/>
          <p:nvPr>
            <p:ph idx="1" type="body"/>
          </p:nvPr>
        </p:nvSpPr>
        <p:spPr>
          <a:xfrm>
            <a:off x="5712300" y="1017725"/>
            <a:ext cx="3120000" cy="399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a:t>
            </a:r>
            <a:r>
              <a:rPr lang="en" sz="1300"/>
              <a:t> single kernel is launched from the CPU and is executed in multiple threads on the GPU</a:t>
            </a:r>
            <a:endParaRPr sz="1300"/>
          </a:p>
          <a:p>
            <a:pPr indent="0" lvl="0" marL="0" rtl="0" algn="l">
              <a:spcBef>
                <a:spcPts val="1600"/>
              </a:spcBef>
              <a:spcAft>
                <a:spcPts val="0"/>
              </a:spcAft>
              <a:buNone/>
            </a:pPr>
            <a:r>
              <a:rPr lang="en" sz="1300"/>
              <a:t>Threads can be organized in 3D structures named blocks which can be organized in 3D grids.</a:t>
            </a:r>
            <a:endParaRPr sz="1300"/>
          </a:p>
          <a:p>
            <a:pPr indent="0" lvl="0" marL="0" rtl="0" algn="l">
              <a:spcBef>
                <a:spcPts val="1600"/>
              </a:spcBef>
              <a:spcAft>
                <a:spcPts val="1600"/>
              </a:spcAft>
              <a:buNone/>
            </a:pPr>
            <a:r>
              <a:rPr lang="en" sz="1300"/>
              <a:t>The dimensions of blocks and grids are explicitly defined by the programmer.</a:t>
            </a:r>
            <a:endParaRPr sz="1300"/>
          </a:p>
        </p:txBody>
      </p:sp>
      <p:pic>
        <p:nvPicPr>
          <p:cNvPr id="315" name="Google Shape;315;p49"/>
          <p:cNvPicPr preferRelativeResize="0"/>
          <p:nvPr/>
        </p:nvPicPr>
        <p:blipFill>
          <a:blip r:embed="rId3">
            <a:alphaModFix/>
          </a:blip>
          <a:stretch>
            <a:fillRect/>
          </a:stretch>
        </p:blipFill>
        <p:spPr>
          <a:xfrm>
            <a:off x="360125" y="1300913"/>
            <a:ext cx="5221395" cy="3267975"/>
          </a:xfrm>
          <a:prstGeom prst="rect">
            <a:avLst/>
          </a:prstGeom>
          <a:noFill/>
          <a:ln>
            <a:noFill/>
          </a:ln>
        </p:spPr>
      </p:pic>
      <p:sp>
        <p:nvSpPr>
          <p:cNvPr id="316" name="Google Shape;316;p49"/>
          <p:cNvSpPr txBox="1"/>
          <p:nvPr>
            <p:ph idx="1" type="body"/>
          </p:nvPr>
        </p:nvSpPr>
        <p:spPr>
          <a:xfrm>
            <a:off x="311700" y="4568875"/>
            <a:ext cx="5400600" cy="406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This is a schematic representation of CUDA threads and memory hierarchy.</a:t>
            </a:r>
            <a:endParaRPr sz="1200"/>
          </a:p>
        </p:txBody>
      </p:sp>
      <p:sp>
        <p:nvSpPr>
          <p:cNvPr id="317" name="Google Shape;317;p49"/>
          <p:cNvSpPr/>
          <p:nvPr/>
        </p:nvSpPr>
        <p:spPr>
          <a:xfrm>
            <a:off x="311700" y="1246675"/>
            <a:ext cx="2713800" cy="33222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Part 2 - the memory model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Another Look At The Architecture</a:t>
            </a:r>
            <a:endParaRPr sz="2600"/>
          </a:p>
        </p:txBody>
      </p:sp>
      <p:sp>
        <p:nvSpPr>
          <p:cNvPr id="328" name="Google Shape;328;p51"/>
          <p:cNvSpPr txBox="1"/>
          <p:nvPr>
            <p:ph idx="1" type="body"/>
          </p:nvPr>
        </p:nvSpPr>
        <p:spPr>
          <a:xfrm>
            <a:off x="5712300" y="1017725"/>
            <a:ext cx="3120000" cy="399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a:t>
            </a:r>
            <a:r>
              <a:rPr lang="en" sz="1300"/>
              <a:t>hreads can access data from many different memories with different scopes</a:t>
            </a:r>
            <a:endParaRPr sz="1300"/>
          </a:p>
          <a:p>
            <a:pPr indent="0" lvl="0" marL="0" rtl="0" algn="l">
              <a:spcBef>
                <a:spcPts val="1600"/>
              </a:spcBef>
              <a:spcAft>
                <a:spcPts val="0"/>
              </a:spcAft>
              <a:buNone/>
            </a:pPr>
            <a:r>
              <a:rPr lang="en" sz="1300"/>
              <a:t>Registers and local memories are private for each thread.</a:t>
            </a:r>
            <a:endParaRPr sz="1300"/>
          </a:p>
          <a:p>
            <a:pPr indent="0" lvl="0" marL="0" rtl="0" algn="l">
              <a:spcBef>
                <a:spcPts val="1600"/>
              </a:spcBef>
              <a:spcAft>
                <a:spcPts val="0"/>
              </a:spcAft>
              <a:buNone/>
            </a:pPr>
            <a:r>
              <a:rPr lang="en" sz="1300"/>
              <a:t>Shared memory lets threads belonging to the same block communicate, and has low access latency.</a:t>
            </a:r>
            <a:endParaRPr sz="1300"/>
          </a:p>
          <a:p>
            <a:pPr indent="0" lvl="0" marL="0" rtl="0" algn="l">
              <a:spcBef>
                <a:spcPts val="1600"/>
              </a:spcBef>
              <a:spcAft>
                <a:spcPts val="0"/>
              </a:spcAft>
              <a:buNone/>
            </a:pPr>
            <a:r>
              <a:rPr lang="en" sz="1300"/>
              <a:t>All threads can access the global memory, which suffers of high latencies but is cached since the introduction of Fermi architecture.</a:t>
            </a:r>
            <a:endParaRPr sz="1300"/>
          </a:p>
          <a:p>
            <a:pPr indent="0" lvl="0" marL="0" rtl="0" algn="l">
              <a:spcBef>
                <a:spcPts val="1600"/>
              </a:spcBef>
              <a:spcAft>
                <a:spcPts val="1600"/>
              </a:spcAft>
              <a:buNone/>
            </a:pPr>
            <a:r>
              <a:rPr lang="en" sz="1300"/>
              <a:t>Texture and constant memories can be read from any thread and feature a cache as well.</a:t>
            </a:r>
            <a:endParaRPr sz="1300"/>
          </a:p>
        </p:txBody>
      </p:sp>
      <p:pic>
        <p:nvPicPr>
          <p:cNvPr id="329" name="Google Shape;329;p51"/>
          <p:cNvPicPr preferRelativeResize="0"/>
          <p:nvPr/>
        </p:nvPicPr>
        <p:blipFill>
          <a:blip r:embed="rId3">
            <a:alphaModFix/>
          </a:blip>
          <a:stretch>
            <a:fillRect/>
          </a:stretch>
        </p:blipFill>
        <p:spPr>
          <a:xfrm>
            <a:off x="360125" y="1300913"/>
            <a:ext cx="5221395" cy="3267975"/>
          </a:xfrm>
          <a:prstGeom prst="rect">
            <a:avLst/>
          </a:prstGeom>
          <a:noFill/>
          <a:ln>
            <a:noFill/>
          </a:ln>
        </p:spPr>
      </p:pic>
      <p:sp>
        <p:nvSpPr>
          <p:cNvPr id="330" name="Google Shape;330;p51"/>
          <p:cNvSpPr txBox="1"/>
          <p:nvPr>
            <p:ph idx="1" type="body"/>
          </p:nvPr>
        </p:nvSpPr>
        <p:spPr>
          <a:xfrm>
            <a:off x="311700" y="4568875"/>
            <a:ext cx="5400600" cy="406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This is a schematic representation of CUDA threads and memory hierarchy.</a:t>
            </a:r>
            <a:endParaRPr sz="1200"/>
          </a:p>
        </p:txBody>
      </p:sp>
      <p:sp>
        <p:nvSpPr>
          <p:cNvPr id="331" name="Google Shape;331;p51"/>
          <p:cNvSpPr/>
          <p:nvPr/>
        </p:nvSpPr>
        <p:spPr>
          <a:xfrm>
            <a:off x="2928250" y="1273800"/>
            <a:ext cx="2713800" cy="33222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nvSpPr>
        <p:spPr>
          <a:xfrm>
            <a:off x="579075" y="316650"/>
            <a:ext cx="6103800" cy="5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rPr>
              <a:t>CPU PURPOSE &amp; EXECUTION</a:t>
            </a:r>
            <a:endParaRPr sz="2800">
              <a:solidFill>
                <a:srgbClr val="FFFFFF"/>
              </a:solidFill>
            </a:endParaRPr>
          </a:p>
        </p:txBody>
      </p:sp>
      <p:sp>
        <p:nvSpPr>
          <p:cNvPr id="73" name="Google Shape;73;p16"/>
          <p:cNvSpPr/>
          <p:nvPr/>
        </p:nvSpPr>
        <p:spPr>
          <a:xfrm>
            <a:off x="1097075" y="1334525"/>
            <a:ext cx="1052400" cy="28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INSTRUCTION FETCH</a:t>
            </a:r>
            <a:endParaRPr sz="700"/>
          </a:p>
        </p:txBody>
      </p:sp>
      <p:sp>
        <p:nvSpPr>
          <p:cNvPr id="74" name="Google Shape;74;p16"/>
          <p:cNvSpPr/>
          <p:nvPr/>
        </p:nvSpPr>
        <p:spPr>
          <a:xfrm>
            <a:off x="1097075" y="1868325"/>
            <a:ext cx="1052400" cy="28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INSTRUCTION DECODE </a:t>
            </a:r>
            <a:endParaRPr sz="1000"/>
          </a:p>
        </p:txBody>
      </p:sp>
      <p:sp>
        <p:nvSpPr>
          <p:cNvPr id="75" name="Google Shape;75;p16"/>
          <p:cNvSpPr/>
          <p:nvPr/>
        </p:nvSpPr>
        <p:spPr>
          <a:xfrm>
            <a:off x="1097075" y="2991225"/>
            <a:ext cx="1052400" cy="28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EXECUTE</a:t>
            </a:r>
            <a:endParaRPr/>
          </a:p>
        </p:txBody>
      </p:sp>
      <p:sp>
        <p:nvSpPr>
          <p:cNvPr id="76" name="Google Shape;76;p16"/>
          <p:cNvSpPr/>
          <p:nvPr/>
        </p:nvSpPr>
        <p:spPr>
          <a:xfrm>
            <a:off x="1097075" y="2440400"/>
            <a:ext cx="1052400" cy="28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OPERAND </a:t>
            </a:r>
            <a:r>
              <a:rPr lang="en" sz="900"/>
              <a:t>FETCH</a:t>
            </a:r>
            <a:endParaRPr/>
          </a:p>
        </p:txBody>
      </p:sp>
      <p:sp>
        <p:nvSpPr>
          <p:cNvPr id="77" name="Google Shape;77;p16"/>
          <p:cNvSpPr/>
          <p:nvPr/>
        </p:nvSpPr>
        <p:spPr>
          <a:xfrm>
            <a:off x="1097075" y="3542050"/>
            <a:ext cx="1052400" cy="28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RESULT STORE</a:t>
            </a:r>
            <a:endParaRPr/>
          </a:p>
        </p:txBody>
      </p:sp>
      <p:cxnSp>
        <p:nvCxnSpPr>
          <p:cNvPr id="78" name="Google Shape;78;p16"/>
          <p:cNvCxnSpPr>
            <a:endCxn id="74" idx="0"/>
          </p:cNvCxnSpPr>
          <p:nvPr/>
        </p:nvCxnSpPr>
        <p:spPr>
          <a:xfrm>
            <a:off x="1623275" y="1624125"/>
            <a:ext cx="0" cy="244200"/>
          </a:xfrm>
          <a:prstGeom prst="straightConnector1">
            <a:avLst/>
          </a:prstGeom>
          <a:noFill/>
          <a:ln cap="flat" cmpd="sng" w="9525">
            <a:solidFill>
              <a:srgbClr val="FFFFFF"/>
            </a:solidFill>
            <a:prstDash val="solid"/>
            <a:round/>
            <a:headEnd len="med" w="med" type="none"/>
            <a:tailEnd len="med" w="med" type="triangle"/>
          </a:ln>
        </p:spPr>
      </p:cxnSp>
      <p:cxnSp>
        <p:nvCxnSpPr>
          <p:cNvPr id="79" name="Google Shape;79;p16"/>
          <p:cNvCxnSpPr>
            <a:endCxn id="76" idx="0"/>
          </p:cNvCxnSpPr>
          <p:nvPr/>
        </p:nvCxnSpPr>
        <p:spPr>
          <a:xfrm>
            <a:off x="1623275" y="2157800"/>
            <a:ext cx="0" cy="282600"/>
          </a:xfrm>
          <a:prstGeom prst="straightConnector1">
            <a:avLst/>
          </a:prstGeom>
          <a:noFill/>
          <a:ln cap="flat" cmpd="sng" w="9525">
            <a:solidFill>
              <a:srgbClr val="FFFFFF"/>
            </a:solidFill>
            <a:prstDash val="solid"/>
            <a:round/>
            <a:headEnd len="med" w="med" type="none"/>
            <a:tailEnd len="med" w="med" type="triangle"/>
          </a:ln>
        </p:spPr>
      </p:cxnSp>
      <p:cxnSp>
        <p:nvCxnSpPr>
          <p:cNvPr id="80" name="Google Shape;80;p16"/>
          <p:cNvCxnSpPr>
            <a:stCxn id="76" idx="2"/>
            <a:endCxn id="75" idx="0"/>
          </p:cNvCxnSpPr>
          <p:nvPr/>
        </p:nvCxnSpPr>
        <p:spPr>
          <a:xfrm>
            <a:off x="1623275" y="2729900"/>
            <a:ext cx="0" cy="261300"/>
          </a:xfrm>
          <a:prstGeom prst="straightConnector1">
            <a:avLst/>
          </a:prstGeom>
          <a:noFill/>
          <a:ln cap="flat" cmpd="sng" w="9525">
            <a:solidFill>
              <a:srgbClr val="FFFFFF"/>
            </a:solidFill>
            <a:prstDash val="solid"/>
            <a:round/>
            <a:headEnd len="med" w="med" type="none"/>
            <a:tailEnd len="med" w="med" type="triangle"/>
          </a:ln>
        </p:spPr>
      </p:cxnSp>
      <p:cxnSp>
        <p:nvCxnSpPr>
          <p:cNvPr id="81" name="Google Shape;81;p16"/>
          <p:cNvCxnSpPr>
            <a:stCxn id="75" idx="2"/>
            <a:endCxn id="77" idx="0"/>
          </p:cNvCxnSpPr>
          <p:nvPr/>
        </p:nvCxnSpPr>
        <p:spPr>
          <a:xfrm>
            <a:off x="1623275" y="3280725"/>
            <a:ext cx="0" cy="261300"/>
          </a:xfrm>
          <a:prstGeom prst="straightConnector1">
            <a:avLst/>
          </a:prstGeom>
          <a:noFill/>
          <a:ln cap="flat" cmpd="sng" w="9525">
            <a:solidFill>
              <a:srgbClr val="FFFFFF"/>
            </a:solidFill>
            <a:prstDash val="solid"/>
            <a:round/>
            <a:headEnd len="med" w="med" type="none"/>
            <a:tailEnd len="med" w="med" type="triangle"/>
          </a:ln>
        </p:spPr>
      </p:cxnSp>
      <p:cxnSp>
        <p:nvCxnSpPr>
          <p:cNvPr id="82" name="Google Shape;82;p16"/>
          <p:cNvCxnSpPr>
            <a:stCxn id="77" idx="2"/>
          </p:cNvCxnSpPr>
          <p:nvPr/>
        </p:nvCxnSpPr>
        <p:spPr>
          <a:xfrm rot="-5400000">
            <a:off x="869675" y="1846450"/>
            <a:ext cx="2738700" cy="1231500"/>
          </a:xfrm>
          <a:prstGeom prst="bentConnector3">
            <a:avLst>
              <a:gd fmla="val -8695" name="adj1"/>
            </a:avLst>
          </a:prstGeom>
          <a:noFill/>
          <a:ln cap="flat" cmpd="sng" w="9525">
            <a:solidFill>
              <a:srgbClr val="FFFFFF"/>
            </a:solidFill>
            <a:prstDash val="solid"/>
            <a:round/>
            <a:headEnd len="med" w="med" type="none"/>
            <a:tailEnd len="med" w="med" type="none"/>
          </a:ln>
        </p:spPr>
      </p:cxnSp>
      <p:cxnSp>
        <p:nvCxnSpPr>
          <p:cNvPr id="83" name="Google Shape;83;p16"/>
          <p:cNvCxnSpPr>
            <a:endCxn id="73" idx="0"/>
          </p:cNvCxnSpPr>
          <p:nvPr/>
        </p:nvCxnSpPr>
        <p:spPr>
          <a:xfrm flipH="1">
            <a:off x="1623275" y="1092725"/>
            <a:ext cx="1231500" cy="241800"/>
          </a:xfrm>
          <a:prstGeom prst="bentConnector2">
            <a:avLst/>
          </a:prstGeom>
          <a:noFill/>
          <a:ln cap="flat" cmpd="sng" w="9525">
            <a:solidFill>
              <a:srgbClr val="FFFFFF"/>
            </a:solidFill>
            <a:prstDash val="solid"/>
            <a:round/>
            <a:headEnd len="med" w="med" type="none"/>
            <a:tailEnd len="med" w="med" type="none"/>
          </a:ln>
        </p:spPr>
      </p:cxnSp>
      <p:sp>
        <p:nvSpPr>
          <p:cNvPr id="84" name="Google Shape;84;p16"/>
          <p:cNvSpPr/>
          <p:nvPr/>
        </p:nvSpPr>
        <p:spPr>
          <a:xfrm>
            <a:off x="1289400" y="4382400"/>
            <a:ext cx="1644300" cy="43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SINGLE CYCLE</a:t>
            </a:r>
            <a:endParaRPr/>
          </a:p>
        </p:txBody>
      </p:sp>
      <p:sp>
        <p:nvSpPr>
          <p:cNvPr id="85" name="Google Shape;85;p16"/>
          <p:cNvSpPr txBox="1"/>
          <p:nvPr/>
        </p:nvSpPr>
        <p:spPr>
          <a:xfrm>
            <a:off x="4328175" y="1202000"/>
            <a:ext cx="4393800" cy="33504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FFFFFF"/>
              </a:buClr>
              <a:buSzPts val="2000"/>
              <a:buChar char="●"/>
            </a:pPr>
            <a:r>
              <a:rPr lang="en" sz="2000">
                <a:solidFill>
                  <a:srgbClr val="FFFFFF"/>
                </a:solidFill>
              </a:rPr>
              <a:t>Fetch instruction from memory</a:t>
            </a:r>
            <a:endParaRPr sz="2000">
              <a:solidFill>
                <a:srgbClr val="FFFFFF"/>
              </a:solidFill>
            </a:endParaRPr>
          </a:p>
          <a:p>
            <a:pPr indent="-355600" lvl="0" marL="457200" rtl="0" algn="l">
              <a:spcBef>
                <a:spcPts val="0"/>
              </a:spcBef>
              <a:spcAft>
                <a:spcPts val="0"/>
              </a:spcAft>
              <a:buClr>
                <a:srgbClr val="FFFFFF"/>
              </a:buClr>
              <a:buSzPts val="2000"/>
              <a:buChar char="●"/>
            </a:pPr>
            <a:r>
              <a:rPr lang="en" sz="2000">
                <a:solidFill>
                  <a:srgbClr val="FFFFFF"/>
                </a:solidFill>
              </a:rPr>
              <a:t>Decode instruction into actions/controls</a:t>
            </a:r>
            <a:endParaRPr sz="2000">
              <a:solidFill>
                <a:srgbClr val="FFFFFF"/>
              </a:solidFill>
            </a:endParaRPr>
          </a:p>
          <a:p>
            <a:pPr indent="-355600" lvl="0" marL="457200" rtl="0" algn="l">
              <a:spcBef>
                <a:spcPts val="0"/>
              </a:spcBef>
              <a:spcAft>
                <a:spcPts val="0"/>
              </a:spcAft>
              <a:buClr>
                <a:srgbClr val="FFFFFF"/>
              </a:buClr>
              <a:buSzPts val="2000"/>
              <a:buChar char="●"/>
            </a:pPr>
            <a:r>
              <a:rPr lang="en" sz="2000">
                <a:solidFill>
                  <a:srgbClr val="FFFFFF"/>
                </a:solidFill>
              </a:rPr>
              <a:t>Fetch/ Decode operands</a:t>
            </a:r>
            <a:endParaRPr sz="2000">
              <a:solidFill>
                <a:srgbClr val="FFFFFF"/>
              </a:solidFill>
            </a:endParaRPr>
          </a:p>
          <a:p>
            <a:pPr indent="-355600" lvl="0" marL="457200" rtl="0" algn="l">
              <a:spcBef>
                <a:spcPts val="0"/>
              </a:spcBef>
              <a:spcAft>
                <a:spcPts val="0"/>
              </a:spcAft>
              <a:buClr>
                <a:srgbClr val="FFFFFF"/>
              </a:buClr>
              <a:buSzPts val="2000"/>
              <a:buChar char="●"/>
            </a:pPr>
            <a:r>
              <a:rPr lang="en" sz="2000">
                <a:solidFill>
                  <a:srgbClr val="FFFFFF"/>
                </a:solidFill>
              </a:rPr>
              <a:t>Compute result value or status</a:t>
            </a:r>
            <a:endParaRPr sz="2000">
              <a:solidFill>
                <a:srgbClr val="FFFFFF"/>
              </a:solidFill>
            </a:endParaRPr>
          </a:p>
          <a:p>
            <a:pPr indent="-355600" lvl="0" marL="457200" rtl="0" algn="l">
              <a:spcBef>
                <a:spcPts val="0"/>
              </a:spcBef>
              <a:spcAft>
                <a:spcPts val="0"/>
              </a:spcAft>
              <a:buClr>
                <a:srgbClr val="FFFFFF"/>
              </a:buClr>
              <a:buSzPts val="2000"/>
              <a:buChar char="●"/>
            </a:pPr>
            <a:r>
              <a:rPr lang="en" sz="2000">
                <a:solidFill>
                  <a:srgbClr val="FFFFFF"/>
                </a:solidFill>
              </a:rPr>
              <a:t>Push result to storage</a:t>
            </a:r>
            <a:endParaRPr sz="2000">
              <a:solidFill>
                <a:srgbClr val="FFFFFF"/>
              </a:solidFill>
            </a:endParaRPr>
          </a:p>
          <a:p>
            <a:pPr indent="-355600" lvl="0" marL="457200" rtl="0" algn="l">
              <a:spcBef>
                <a:spcPts val="0"/>
              </a:spcBef>
              <a:spcAft>
                <a:spcPts val="0"/>
              </a:spcAft>
              <a:buClr>
                <a:srgbClr val="FFFFFF"/>
              </a:buClr>
              <a:buSzPts val="2000"/>
              <a:buChar char="●"/>
            </a:pPr>
            <a:r>
              <a:rPr lang="en" sz="2000">
                <a:solidFill>
                  <a:srgbClr val="FFFFFF"/>
                </a:solidFill>
              </a:rPr>
              <a:t>Determine next instruction </a:t>
            </a:r>
            <a:endParaRPr sz="2000">
              <a:solidFill>
                <a:srgbClr val="FFFFF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2"/>
          <p:cNvSpPr txBox="1"/>
          <p:nvPr>
            <p:ph type="title"/>
          </p:nvPr>
        </p:nvSpPr>
        <p:spPr>
          <a:xfrm>
            <a:off x="311700" y="445025"/>
            <a:ext cx="8520600" cy="9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How are </a:t>
            </a:r>
            <a:r>
              <a:rPr lang="en" sz="2400"/>
              <a:t>the</a:t>
            </a:r>
            <a:r>
              <a:rPr lang="en" sz="2400"/>
              <a:t> </a:t>
            </a:r>
            <a:r>
              <a:rPr i="1" lang="en" sz="2400"/>
              <a:t>results</a:t>
            </a:r>
            <a:r>
              <a:rPr lang="en" sz="2400"/>
              <a:t> of the parallel computations </a:t>
            </a:r>
            <a:r>
              <a:rPr i="1" lang="en" sz="2400"/>
              <a:t>stored and accessed</a:t>
            </a:r>
            <a:r>
              <a:rPr lang="en" sz="2400"/>
              <a:t>? </a:t>
            </a:r>
            <a:endParaRPr sz="2400"/>
          </a:p>
        </p:txBody>
      </p:sp>
      <p:sp>
        <p:nvSpPr>
          <p:cNvPr id="337" name="Google Shape;337;p52"/>
          <p:cNvSpPr txBox="1"/>
          <p:nvPr>
            <p:ph idx="1" type="body"/>
          </p:nvPr>
        </p:nvSpPr>
        <p:spPr>
          <a:xfrm>
            <a:off x="311700" y="3610775"/>
            <a:ext cx="8520600" cy="14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Important Terms:</a:t>
            </a:r>
            <a:endParaRPr/>
          </a:p>
          <a:p>
            <a:pPr indent="-342900" lvl="0" marL="457200" rtl="0" algn="l">
              <a:spcBef>
                <a:spcPts val="0"/>
              </a:spcBef>
              <a:spcAft>
                <a:spcPts val="0"/>
              </a:spcAft>
              <a:buSzPts val="1800"/>
              <a:buChar char="●"/>
            </a:pPr>
            <a:r>
              <a:rPr lang="en"/>
              <a:t>CUDA Cores</a:t>
            </a:r>
            <a:endParaRPr/>
          </a:p>
          <a:p>
            <a:pPr indent="-342900" lvl="0" marL="457200" rtl="0" algn="l">
              <a:spcBef>
                <a:spcPts val="0"/>
              </a:spcBef>
              <a:spcAft>
                <a:spcPts val="0"/>
              </a:spcAft>
              <a:buSzPts val="1800"/>
              <a:buChar char="●"/>
            </a:pPr>
            <a:r>
              <a:rPr lang="en"/>
              <a:t>Streaming Multiprocessors (SM’s)</a:t>
            </a:r>
            <a:endParaRPr/>
          </a:p>
        </p:txBody>
      </p:sp>
      <p:pic>
        <p:nvPicPr>
          <p:cNvPr descr="CUDA Teaching Center&#10;Oklahoma State University ECEN 4773/5793" id="338" name="Google Shape;338;p52" title="Intro to CUDA (part 5): Memory Model">
            <a:hlinkClick r:id="rId3"/>
          </p:cNvPr>
          <p:cNvPicPr preferRelativeResize="0"/>
          <p:nvPr/>
        </p:nvPicPr>
        <p:blipFill>
          <a:blip r:embed="rId4">
            <a:alphaModFix/>
          </a:blip>
          <a:stretch>
            <a:fillRect/>
          </a:stretch>
        </p:blipFill>
        <p:spPr>
          <a:xfrm>
            <a:off x="3028487" y="1295500"/>
            <a:ext cx="3087025" cy="2315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000"/>
                                        <p:tgtEl>
                                          <p:spTgt spid="3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CUDA (2006)</a:t>
            </a:r>
            <a:endParaRPr sz="30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CUDA Cores</a:t>
            </a:r>
            <a:endParaRPr/>
          </a:p>
        </p:txBody>
      </p:sp>
      <p:sp>
        <p:nvSpPr>
          <p:cNvPr id="349" name="Google Shape;349;p54"/>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A small part of the larger whole when it comes to an Nvidia GPU.</a:t>
            </a:r>
            <a:endParaRPr sz="1600"/>
          </a:p>
          <a:p>
            <a:pPr indent="0" lvl="0" marL="0" rtl="0" algn="l">
              <a:spcBef>
                <a:spcPts val="1600"/>
              </a:spcBef>
              <a:spcAft>
                <a:spcPts val="0"/>
              </a:spcAft>
              <a:buNone/>
            </a:pPr>
            <a:r>
              <a:rPr lang="en" sz="1600"/>
              <a:t>A "CUDA Core" is Nvidia's equivalent to AMD's "Stream Processors."</a:t>
            </a:r>
            <a:endParaRPr sz="1600"/>
          </a:p>
          <a:p>
            <a:pPr indent="0" lvl="0" marL="0" rtl="0" algn="l">
              <a:spcBef>
                <a:spcPts val="1600"/>
              </a:spcBef>
              <a:spcAft>
                <a:spcPts val="0"/>
              </a:spcAft>
              <a:buNone/>
            </a:pPr>
            <a:r>
              <a:rPr lang="en" sz="1600"/>
              <a:t>CUDA Cores are parallel processors (similar to CPU cores), with Nvidia GPUs hosting several hundred or thousand cores.</a:t>
            </a:r>
            <a:endParaRPr sz="1600"/>
          </a:p>
          <a:p>
            <a:pPr indent="0" lvl="0" marL="0" rtl="0" algn="l">
              <a:spcBef>
                <a:spcPts val="1600"/>
              </a:spcBef>
              <a:spcAft>
                <a:spcPts val="0"/>
              </a:spcAft>
              <a:buNone/>
            </a:pPr>
            <a:r>
              <a:rPr lang="en" sz="1600"/>
              <a:t>The cores are responsible for processing all the data that is fed into and out of the GPU, performing calculations that are resolved visually to the end-user.</a:t>
            </a:r>
            <a:endParaRPr sz="1200"/>
          </a:p>
          <a:p>
            <a:pPr indent="0" lvl="0" marL="0" rtl="0" algn="l">
              <a:spcBef>
                <a:spcPts val="1600"/>
              </a:spcBef>
              <a:spcAft>
                <a:spcPts val="0"/>
              </a:spcAft>
              <a:buNone/>
            </a:pPr>
            <a:r>
              <a:t/>
            </a:r>
            <a:endParaRPr sz="1200"/>
          </a:p>
          <a:p>
            <a:pPr indent="0" lvl="0" marL="0" rtl="0" algn="l">
              <a:spcBef>
                <a:spcPts val="1600"/>
              </a:spcBef>
              <a:spcAft>
                <a:spcPts val="1600"/>
              </a:spcAft>
              <a:buNone/>
            </a:pPr>
            <a:r>
              <a:t/>
            </a:r>
            <a:endParaRPr sz="1200"/>
          </a:p>
        </p:txBody>
      </p:sp>
      <p:pic>
        <p:nvPicPr>
          <p:cNvPr id="350" name="Google Shape;350;p54"/>
          <p:cNvPicPr preferRelativeResize="0"/>
          <p:nvPr/>
        </p:nvPicPr>
        <p:blipFill>
          <a:blip r:embed="rId3">
            <a:alphaModFix/>
          </a:blip>
          <a:stretch>
            <a:fillRect/>
          </a:stretch>
        </p:blipFill>
        <p:spPr>
          <a:xfrm>
            <a:off x="4572000" y="1506550"/>
            <a:ext cx="4267199" cy="213040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CUDA Cores cont.</a:t>
            </a:r>
            <a:endParaRPr/>
          </a:p>
        </p:txBody>
      </p:sp>
      <p:sp>
        <p:nvSpPr>
          <p:cNvPr id="356" name="Google Shape;356;p55"/>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Each GPU can contain hundreds to thousands of CUDA cores. Architecture changes in a fashion that makes cross-generation comparisons often non-linear, but generally speaking (within a generation), more CUDA cores will equate more raw compute power from the GPU.</a:t>
            </a:r>
            <a:endParaRPr sz="1600"/>
          </a:p>
          <a:p>
            <a:pPr indent="0" lvl="0" marL="0" rtl="0" algn="l">
              <a:spcBef>
                <a:spcPts val="1600"/>
              </a:spcBef>
              <a:spcAft>
                <a:spcPts val="1600"/>
              </a:spcAft>
              <a:buNone/>
            </a:pPr>
            <a:r>
              <a:rPr lang="en" sz="1600"/>
              <a:t>The Kepler to Maxwell architecture jump saw nearly a 40% efficiency gain in CUDA core processing ability, illustrating the difficulty of linearly drawing comparisons without proper benchmarks.</a:t>
            </a:r>
            <a:endParaRPr sz="16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Streaming Multiprocessors</a:t>
            </a:r>
            <a:endParaRPr/>
          </a:p>
        </p:txBody>
      </p:sp>
      <p:sp>
        <p:nvSpPr>
          <p:cNvPr id="362" name="Google Shape;362;p56"/>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Streaming Multiprocessors (SMs) are the part of the GPU that run CUDA kernels.</a:t>
            </a:r>
            <a:endParaRPr sz="1600"/>
          </a:p>
          <a:p>
            <a:pPr indent="0" lvl="0" marL="0" rtl="0" algn="l">
              <a:spcBef>
                <a:spcPts val="1600"/>
              </a:spcBef>
              <a:spcAft>
                <a:spcPts val="0"/>
              </a:spcAft>
              <a:buNone/>
            </a:pPr>
            <a:r>
              <a:rPr lang="en" sz="1600"/>
              <a:t>Each SM contains:</a:t>
            </a:r>
            <a:endParaRPr sz="1600"/>
          </a:p>
          <a:p>
            <a:pPr indent="-323850" lvl="0" marL="457200" rtl="0" algn="l">
              <a:spcBef>
                <a:spcPts val="0"/>
              </a:spcBef>
              <a:spcAft>
                <a:spcPts val="0"/>
              </a:spcAft>
              <a:buSzPts val="1500"/>
              <a:buChar char="●"/>
            </a:pPr>
            <a:r>
              <a:rPr lang="en" sz="1500"/>
              <a:t>Thousands of registers that can be partitioned among threads of execution</a:t>
            </a:r>
            <a:endParaRPr sz="1500"/>
          </a:p>
          <a:p>
            <a:pPr indent="-323850" lvl="0" marL="457200" rtl="0" algn="l">
              <a:spcBef>
                <a:spcPts val="0"/>
              </a:spcBef>
              <a:spcAft>
                <a:spcPts val="0"/>
              </a:spcAft>
              <a:buSzPts val="1500"/>
              <a:buChar char="●"/>
            </a:pPr>
            <a:r>
              <a:rPr lang="en" sz="1500"/>
              <a:t>Several caches for fast data interchange </a:t>
            </a:r>
            <a:r>
              <a:rPr lang="en" sz="1500"/>
              <a:t>between threads, fast </a:t>
            </a:r>
            <a:r>
              <a:rPr lang="en" sz="1500"/>
              <a:t>broadcast of reads </a:t>
            </a:r>
            <a:r>
              <a:rPr lang="en" sz="1500"/>
              <a:t>from constant memory</a:t>
            </a:r>
            <a:r>
              <a:rPr lang="en" sz="1500"/>
              <a:t>, etc.</a:t>
            </a:r>
            <a:endParaRPr sz="1500"/>
          </a:p>
          <a:p>
            <a:pPr indent="-323850" lvl="0" marL="457200" rtl="0" algn="l">
              <a:spcBef>
                <a:spcPts val="0"/>
              </a:spcBef>
              <a:spcAft>
                <a:spcPts val="0"/>
              </a:spcAft>
              <a:buSzPts val="1500"/>
              <a:buChar char="●"/>
            </a:pPr>
            <a:r>
              <a:rPr lang="en" sz="1500"/>
              <a:t>Warp schedulers that can switch contexts between threads and issue instructions to warps that are ready to execute</a:t>
            </a:r>
            <a:endParaRPr sz="1500"/>
          </a:p>
          <a:p>
            <a:pPr indent="-323850" lvl="0" marL="457200" rtl="0" algn="l">
              <a:spcBef>
                <a:spcPts val="0"/>
              </a:spcBef>
              <a:spcAft>
                <a:spcPts val="0"/>
              </a:spcAft>
              <a:buSzPts val="1500"/>
              <a:buChar char="●"/>
            </a:pPr>
            <a:r>
              <a:rPr lang="en" sz="1500"/>
              <a:t>Execution cores for integer and floating-point operations.</a:t>
            </a:r>
            <a:endParaRPr sz="15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Streaming Multiprocessors cont.</a:t>
            </a:r>
            <a:endParaRPr/>
          </a:p>
        </p:txBody>
      </p:sp>
      <p:sp>
        <p:nvSpPr>
          <p:cNvPr id="368" name="Google Shape;368;p57"/>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There are several registers and context switches between threads to maximize the throughput of the hardware.</a:t>
            </a:r>
            <a:endParaRPr sz="1600"/>
          </a:p>
          <a:p>
            <a:pPr indent="0" lvl="0" marL="0" rtl="0" algn="l">
              <a:spcBef>
                <a:spcPts val="1600"/>
              </a:spcBef>
              <a:spcAft>
                <a:spcPts val="0"/>
              </a:spcAft>
              <a:buNone/>
            </a:pPr>
            <a:r>
              <a:rPr lang="en" sz="1600"/>
              <a:t>The GPU is designed to have enough state to cover both execution latency and the memory latency of hundreds of clock cycles that it may take for data from device memory to arrive after a read instruction is executed.</a:t>
            </a:r>
            <a:endParaRPr sz="1600"/>
          </a:p>
          <a:p>
            <a:pPr indent="0" lvl="0" marL="0" rtl="0" algn="l">
              <a:spcBef>
                <a:spcPts val="1600"/>
              </a:spcBef>
              <a:spcAft>
                <a:spcPts val="1600"/>
              </a:spcAft>
              <a:buNone/>
            </a:pPr>
            <a:r>
              <a:rPr lang="en" sz="1600"/>
              <a:t>SMs target much lower clock rates, they support instruction-level parallelism, and they have less cache, but the computing power in a GPU makes up for these disadvantages.</a:t>
            </a:r>
            <a:endParaRPr sz="16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8"/>
          <p:cNvSpPr txBox="1"/>
          <p:nvPr>
            <p:ph type="title"/>
          </p:nvPr>
        </p:nvSpPr>
        <p:spPr>
          <a:xfrm>
            <a:off x="311700" y="445025"/>
            <a:ext cx="8520600" cy="9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CUDA and it’s Architecture </a:t>
            </a:r>
            <a:r>
              <a:rPr lang="en" sz="2400"/>
              <a:t>laid</a:t>
            </a:r>
            <a:r>
              <a:rPr lang="en" sz="2400"/>
              <a:t> the groundwork for other parallel computing platforms like OpenCL &amp; OpenGL. Here we will just be looking at the big 2: CUDA vs. OpenCL</a:t>
            </a:r>
            <a:r>
              <a:rPr lang="en" sz="2400"/>
              <a:t> </a:t>
            </a:r>
            <a:endParaRPr sz="2400"/>
          </a:p>
        </p:txBody>
      </p:sp>
      <p:pic>
        <p:nvPicPr>
          <p:cNvPr descr="I'm just geeking out on graphics card acceleration of computer programs.  Specifically, I'm describing and comparing Cuda on nVidia cards and OpenCl on AMD cards.  &#10;&#10;I acknowledge that OpenCl is used on a lot of things other than AMD graphics cards but that is a huge topic beyond the scope of this video.&#10;&#10;I made a one minute cartoon, check it out.&#10;http://youtu.be/gpiFhVTA0pM&#10;&#10;" id="374" name="Google Shape;374;p58" title="CUDA vs OpenCl   or    nVidia vs AMD">
            <a:hlinkClick r:id="rId3"/>
          </p:cNvPr>
          <p:cNvPicPr preferRelativeResize="0"/>
          <p:nvPr/>
        </p:nvPicPr>
        <p:blipFill>
          <a:blip r:embed="rId4">
            <a:alphaModFix/>
          </a:blip>
          <a:stretch>
            <a:fillRect/>
          </a:stretch>
        </p:blipFill>
        <p:spPr>
          <a:xfrm>
            <a:off x="3178542" y="2309775"/>
            <a:ext cx="2786933" cy="2090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000"/>
                                        <p:tgtEl>
                                          <p:spTgt spid="3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OpenCL vs CUDA</a:t>
            </a:r>
            <a:endParaRPr/>
          </a:p>
        </p:txBody>
      </p:sp>
      <p:sp>
        <p:nvSpPr>
          <p:cNvPr id="380" name="Google Shape;380;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OpenCL is implemented by many vendors(intel,nvidia,amd,xilinx…), CUDA is only implemented by Nvidia</a:t>
            </a:r>
            <a:endParaRPr sz="1400"/>
          </a:p>
          <a:p>
            <a:pPr indent="0" lvl="0" marL="0" rtl="0" algn="l">
              <a:spcBef>
                <a:spcPts val="1600"/>
              </a:spcBef>
              <a:spcAft>
                <a:spcPts val="0"/>
              </a:spcAft>
              <a:buNone/>
            </a:pPr>
            <a:r>
              <a:rPr lang="en" sz="1400"/>
              <a:t>In terms of performance OpenCL and base level CUDA are comparable, but with optimizations CUDA is superior.</a:t>
            </a:r>
            <a:endParaRPr sz="1400"/>
          </a:p>
          <a:p>
            <a:pPr indent="0" lvl="0" marL="0" rtl="0" algn="l">
              <a:spcBef>
                <a:spcPts val="1600"/>
              </a:spcBef>
              <a:spcAft>
                <a:spcPts val="0"/>
              </a:spcAft>
              <a:buNone/>
            </a:pPr>
            <a:r>
              <a:rPr lang="en" sz="1400"/>
              <a:t>OpenCL has more spread out and documented support for possible architectures, whereas CUDA is more in-depth regarding the Nvidia </a:t>
            </a:r>
            <a:r>
              <a:rPr lang="en" sz="1400"/>
              <a:t>environment</a:t>
            </a:r>
            <a:r>
              <a:rPr lang="en" sz="1400"/>
              <a:t>.</a:t>
            </a:r>
            <a:endParaRPr sz="1400"/>
          </a:p>
          <a:p>
            <a:pPr indent="0" lvl="0" marL="0" rtl="0" algn="l">
              <a:spcBef>
                <a:spcPts val="1600"/>
              </a:spcBef>
              <a:spcAft>
                <a:spcPts val="0"/>
              </a:spcAft>
              <a:buNone/>
            </a:pPr>
            <a:r>
              <a:rPr lang="en" sz="1400"/>
              <a:t>OpenCL abstracts much of hardware away from developer, CUDA doesn’t abstract that much and lets developers optimize specifically for the underlying Nvidia architecture.</a:t>
            </a:r>
            <a:endParaRPr sz="1400"/>
          </a:p>
          <a:p>
            <a:pPr indent="0" lvl="0" marL="0" rtl="0" algn="l">
              <a:spcBef>
                <a:spcPts val="1600"/>
              </a:spcBef>
              <a:spcAft>
                <a:spcPts val="0"/>
              </a:spcAft>
              <a:buNone/>
            </a:pPr>
            <a:r>
              <a:rPr lang="en" sz="1400"/>
              <a:t>The learning curve for OpenCL is higher than it is for CUDA</a:t>
            </a:r>
            <a:endParaRPr sz="1400"/>
          </a:p>
          <a:p>
            <a:pPr indent="0" lvl="0" marL="0" rtl="0" algn="l">
              <a:spcBef>
                <a:spcPts val="1600"/>
              </a:spcBef>
              <a:spcAft>
                <a:spcPts val="1600"/>
              </a:spcAft>
              <a:buNone/>
            </a:pPr>
            <a:r>
              <a:rPr lang="en" sz="1400"/>
              <a:t>Both can pipeline many kernels sequentially or in parallel and allow for the ability to re-define some compute resources of a device.</a:t>
            </a:r>
            <a:endParaRPr sz="14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OpenCL vs CUDA</a:t>
            </a:r>
            <a:endParaRPr/>
          </a:p>
        </p:txBody>
      </p:sp>
      <p:sp>
        <p:nvSpPr>
          <p:cNvPr id="386" name="Google Shape;386;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OpenCL doesn’t have enough libraries out-of-box and relies on the competence of the user to find the resources they need whereas CUDA comes out-of-box with several APIs.</a:t>
            </a:r>
            <a:endParaRPr sz="1400"/>
          </a:p>
          <a:p>
            <a:pPr indent="0" lvl="0" marL="0" rtl="0" algn="l">
              <a:spcBef>
                <a:spcPts val="1600"/>
              </a:spcBef>
              <a:spcAft>
                <a:spcPts val="0"/>
              </a:spcAft>
              <a:buNone/>
            </a:pPr>
            <a:r>
              <a:rPr lang="en" sz="1400"/>
              <a:t>OpenCL and CUDA have different copyrights.</a:t>
            </a:r>
            <a:endParaRPr sz="1400"/>
          </a:p>
          <a:p>
            <a:pPr indent="0" lvl="0" marL="0" rtl="0" algn="l">
              <a:spcBef>
                <a:spcPts val="1600"/>
              </a:spcBef>
              <a:spcAft>
                <a:spcPts val="0"/>
              </a:spcAft>
              <a:buNone/>
            </a:pPr>
            <a:r>
              <a:rPr lang="en" sz="1400"/>
              <a:t>CUDA is older (2006) as opposed to OpenCL (2009)</a:t>
            </a:r>
            <a:endParaRPr sz="1400"/>
          </a:p>
          <a:p>
            <a:pPr indent="0" lvl="0" marL="0" rtl="0" algn="l">
              <a:spcBef>
                <a:spcPts val="1600"/>
              </a:spcBef>
              <a:spcAft>
                <a:spcPts val="0"/>
              </a:spcAft>
              <a:buNone/>
            </a:pPr>
            <a:r>
              <a:rPr lang="en" sz="1400"/>
              <a:t>Both have fast addressable in-chip memory and both can spill private registers to global memory.</a:t>
            </a:r>
            <a:endParaRPr sz="1400"/>
          </a:p>
          <a:p>
            <a:pPr indent="0" lvl="0" marL="0" rtl="0" algn="l">
              <a:spcBef>
                <a:spcPts val="1600"/>
              </a:spcBef>
              <a:spcAft>
                <a:spcPts val="0"/>
              </a:spcAft>
              <a:buNone/>
            </a:pPr>
            <a:r>
              <a:rPr lang="en" sz="1400"/>
              <a:t>SPIR-V is base of OpenCL, LLVM is base of CUDA</a:t>
            </a:r>
            <a:endParaRPr sz="1400"/>
          </a:p>
          <a:p>
            <a:pPr indent="0" lvl="0" marL="0" rtl="0" algn="l">
              <a:spcBef>
                <a:spcPts val="1600"/>
              </a:spcBef>
              <a:spcAft>
                <a:spcPts val="1600"/>
              </a:spcAft>
              <a:buNone/>
            </a:pPr>
            <a:r>
              <a:rPr lang="en" sz="1400"/>
              <a:t>CUDA can be used via the runtime API, which provides a C-like set of routines and extensions, and via the driver API, which is lower level towards the hardware but requires more code and programming effort.</a:t>
            </a:r>
            <a:endParaRPr sz="10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Running &amp; Transfer times are faster for CUDA</a:t>
            </a:r>
            <a:endParaRPr/>
          </a:p>
        </p:txBody>
      </p:sp>
      <p:sp>
        <p:nvSpPr>
          <p:cNvPr id="392" name="Google Shape;392;p61"/>
          <p:cNvSpPr txBox="1"/>
          <p:nvPr>
            <p:ph idx="1" type="body"/>
          </p:nvPr>
        </p:nvSpPr>
        <p:spPr>
          <a:xfrm>
            <a:off x="4792525" y="1152475"/>
            <a:ext cx="4039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OpenCL kernels can be compiled at runtime</a:t>
            </a:r>
            <a:endParaRPr/>
          </a:p>
          <a:p>
            <a:pPr indent="0" lvl="0" marL="0" rtl="0" algn="l">
              <a:spcBef>
                <a:spcPts val="1600"/>
              </a:spcBef>
              <a:spcAft>
                <a:spcPts val="0"/>
              </a:spcAft>
              <a:buNone/>
            </a:pPr>
            <a:r>
              <a:rPr lang="en"/>
              <a:t>CUDA kernels were developed by Nvidia which gives it the in-house advantage with hardware</a:t>
            </a:r>
            <a:endParaRPr/>
          </a:p>
          <a:p>
            <a:pPr indent="0" lvl="0" marL="0" rtl="0" algn="l">
              <a:spcBef>
                <a:spcPts val="1600"/>
              </a:spcBef>
              <a:spcAft>
                <a:spcPts val="1600"/>
              </a:spcAft>
              <a:buNone/>
            </a:pPr>
            <a:r>
              <a:t/>
            </a:r>
            <a:endParaRPr/>
          </a:p>
        </p:txBody>
      </p:sp>
      <p:pic>
        <p:nvPicPr>
          <p:cNvPr id="393" name="Google Shape;393;p61"/>
          <p:cNvPicPr preferRelativeResize="0"/>
          <p:nvPr/>
        </p:nvPicPr>
        <p:blipFill>
          <a:blip r:embed="rId3">
            <a:alphaModFix/>
          </a:blip>
          <a:stretch>
            <a:fillRect/>
          </a:stretch>
        </p:blipFill>
        <p:spPr>
          <a:xfrm>
            <a:off x="311700" y="1152475"/>
            <a:ext cx="4306526" cy="1621375"/>
          </a:xfrm>
          <a:prstGeom prst="rect">
            <a:avLst/>
          </a:prstGeom>
          <a:noFill/>
          <a:ln>
            <a:noFill/>
          </a:ln>
        </p:spPr>
      </p:pic>
      <p:pic>
        <p:nvPicPr>
          <p:cNvPr id="394" name="Google Shape;394;p61"/>
          <p:cNvPicPr preferRelativeResize="0"/>
          <p:nvPr/>
        </p:nvPicPr>
        <p:blipFill>
          <a:blip r:embed="rId4">
            <a:alphaModFix/>
          </a:blip>
          <a:stretch>
            <a:fillRect/>
          </a:stretch>
        </p:blipFill>
        <p:spPr>
          <a:xfrm>
            <a:off x="311712" y="2982250"/>
            <a:ext cx="4306507" cy="1586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814300" y="2725"/>
            <a:ext cx="8055000" cy="61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BASIC MIPS ARCHITECTURE</a:t>
            </a:r>
            <a:endParaRPr sz="1400"/>
          </a:p>
        </p:txBody>
      </p:sp>
      <p:pic>
        <p:nvPicPr>
          <p:cNvPr id="91" name="Google Shape;91;p17"/>
          <p:cNvPicPr preferRelativeResize="0"/>
          <p:nvPr/>
        </p:nvPicPr>
        <p:blipFill>
          <a:blip r:embed="rId3">
            <a:alphaModFix/>
          </a:blip>
          <a:stretch>
            <a:fillRect/>
          </a:stretch>
        </p:blipFill>
        <p:spPr>
          <a:xfrm>
            <a:off x="762000" y="310975"/>
            <a:ext cx="7879950" cy="48325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2"/>
          <p:cNvSpPr txBox="1"/>
          <p:nvPr>
            <p:ph type="title"/>
          </p:nvPr>
        </p:nvSpPr>
        <p:spPr>
          <a:xfrm>
            <a:off x="311700" y="1390050"/>
            <a:ext cx="8520600" cy="236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300"/>
              <a:t>Activity - Lobbyist Time! </a:t>
            </a:r>
            <a:endParaRPr b="1" sz="2300"/>
          </a:p>
          <a:p>
            <a:pPr indent="0" lvl="0" marL="0" rtl="0" algn="ctr">
              <a:spcBef>
                <a:spcPts val="0"/>
              </a:spcBef>
              <a:spcAft>
                <a:spcPts val="0"/>
              </a:spcAft>
              <a:buNone/>
            </a:pPr>
            <a:r>
              <a:rPr lang="en" sz="2000"/>
              <a:t>Team up in groups of 3 / 4. (breakout rooms if needed). It’s 2010 and you need to come up with arguments as to why OpenCL or CUDA is superior for the current technical demands of the time. You will not know which side you will be representing so come up with arguments and counter arguments for each side.  </a:t>
            </a:r>
            <a:endParaRPr sz="20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Sources</a:t>
            </a:r>
            <a:endParaRPr/>
          </a:p>
        </p:txBody>
      </p:sp>
      <p:sp>
        <p:nvSpPr>
          <p:cNvPr id="405" name="Google Shape;405;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u="sng">
                <a:solidFill>
                  <a:schemeClr val="hlink"/>
                </a:solidFill>
                <a:hlinkClick r:id="rId3"/>
              </a:rPr>
              <a:t>https://arxiv.org/vc/arxiv/papers/1005/1005.2581v1.pdf</a:t>
            </a:r>
            <a:endParaRPr sz="1200"/>
          </a:p>
          <a:p>
            <a:pPr indent="-304800" lvl="0" marL="457200" rtl="0" algn="l">
              <a:lnSpc>
                <a:spcPct val="115000"/>
              </a:lnSpc>
              <a:spcBef>
                <a:spcPts val="0"/>
              </a:spcBef>
              <a:spcAft>
                <a:spcPts val="0"/>
              </a:spcAft>
              <a:buSzPts val="1200"/>
              <a:buChar char="●"/>
            </a:pPr>
            <a:r>
              <a:rPr lang="en" sz="1200" u="sng">
                <a:solidFill>
                  <a:schemeClr val="hlink"/>
                </a:solidFill>
                <a:hlinkClick r:id="rId4"/>
              </a:rPr>
              <a:t>https://www.lifewire.com/graphics-cards-3d-graphics-834089</a:t>
            </a:r>
            <a:endParaRPr sz="1200"/>
          </a:p>
          <a:p>
            <a:pPr indent="-304800" lvl="0" marL="457200" rtl="0" algn="l">
              <a:lnSpc>
                <a:spcPct val="115000"/>
              </a:lnSpc>
              <a:spcBef>
                <a:spcPts val="0"/>
              </a:spcBef>
              <a:spcAft>
                <a:spcPts val="0"/>
              </a:spcAft>
              <a:buSzPts val="1200"/>
              <a:buChar char="●"/>
            </a:pPr>
            <a:r>
              <a:rPr lang="en" sz="1200" u="sng">
                <a:solidFill>
                  <a:schemeClr val="hlink"/>
                </a:solidFill>
                <a:hlinkClick r:id="rId5"/>
              </a:rPr>
              <a:t>https://www.researchgate.net/figure/Schematization-of-CUDA-architecture-Schematic-representation-of-CUDA-threads-and-memory_fig1_261069154</a:t>
            </a:r>
            <a:endParaRPr sz="1200"/>
          </a:p>
          <a:p>
            <a:pPr indent="-304800" lvl="0" marL="457200" rtl="0" algn="l">
              <a:lnSpc>
                <a:spcPct val="115000"/>
              </a:lnSpc>
              <a:spcBef>
                <a:spcPts val="0"/>
              </a:spcBef>
              <a:spcAft>
                <a:spcPts val="0"/>
              </a:spcAft>
              <a:buSzPts val="1200"/>
              <a:buChar char="●"/>
            </a:pPr>
            <a:r>
              <a:rPr lang="en" sz="1200" u="sng">
                <a:solidFill>
                  <a:schemeClr val="hlink"/>
                </a:solidFill>
                <a:hlinkClick r:id="rId6"/>
              </a:rPr>
              <a:t>https://www.gamersnexus.net/dictionary/2-cuda-cores#:~:text=CUDA%20Cores%20are%20parallel%20processors,visually%20to%20the%20end%2Duser</a:t>
            </a:r>
            <a:r>
              <a:rPr lang="en" sz="1200"/>
              <a:t>.</a:t>
            </a:r>
            <a:endParaRPr sz="1200"/>
          </a:p>
          <a:p>
            <a:pPr indent="-304800" lvl="0" marL="457200" rtl="0" algn="l">
              <a:lnSpc>
                <a:spcPct val="115000"/>
              </a:lnSpc>
              <a:spcBef>
                <a:spcPts val="0"/>
              </a:spcBef>
              <a:spcAft>
                <a:spcPts val="0"/>
              </a:spcAft>
              <a:buSzPts val="1200"/>
              <a:buChar char="●"/>
            </a:pPr>
            <a:r>
              <a:rPr lang="en" sz="1200" u="sng">
                <a:solidFill>
                  <a:schemeClr val="hlink"/>
                </a:solidFill>
                <a:hlinkClick r:id="rId7"/>
              </a:rPr>
              <a:t>https://www.informit.com/articles/article.aspx?p=2103809#:~:text=GPU%20Programming%2C%20The-,The%20streaming%20multiprocessors%20(SMs)%20are%20the%20part%20of%20the%20GPU,fast%20data%20interchange%20between%20threads</a:t>
            </a:r>
            <a:endParaRPr sz="1200"/>
          </a:p>
          <a:p>
            <a:pPr indent="-304800" lvl="0" marL="457200" rtl="0" algn="l">
              <a:lnSpc>
                <a:spcPct val="115000"/>
              </a:lnSpc>
              <a:spcBef>
                <a:spcPts val="0"/>
              </a:spcBef>
              <a:spcAft>
                <a:spcPts val="0"/>
              </a:spcAft>
              <a:buSzPts val="1200"/>
              <a:buChar char="●"/>
            </a:pPr>
            <a:r>
              <a:rPr lang="en" sz="1200" u="sng">
                <a:solidFill>
                  <a:schemeClr val="hlink"/>
                </a:solidFill>
                <a:hlinkClick r:id="rId8"/>
              </a:rPr>
              <a:t>https://www.youtube.com/watch?v=OSpy-HoR0ac&amp;feature=emb_logo</a:t>
            </a:r>
            <a:endParaRPr sz="1200"/>
          </a:p>
          <a:p>
            <a:pPr indent="-304800" lvl="0" marL="457200" rtl="0" algn="l">
              <a:lnSpc>
                <a:spcPct val="115000"/>
              </a:lnSpc>
              <a:spcBef>
                <a:spcPts val="0"/>
              </a:spcBef>
              <a:spcAft>
                <a:spcPts val="0"/>
              </a:spcAft>
              <a:buSzPts val="1200"/>
              <a:buChar char="●"/>
            </a:pPr>
            <a:r>
              <a:rPr lang="en" sz="1200" u="sng">
                <a:solidFill>
                  <a:schemeClr val="hlink"/>
                </a:solidFill>
                <a:hlinkClick r:id="rId9"/>
              </a:rPr>
              <a:t>https://www.youtube.com/watch?v=Hxk2pSuJZxk&amp;feature=emb_logo</a:t>
            </a:r>
            <a:endParaRPr sz="1200"/>
          </a:p>
          <a:p>
            <a:pPr indent="-304800" lvl="0" marL="457200" rtl="0" algn="l">
              <a:lnSpc>
                <a:spcPct val="115000"/>
              </a:lnSpc>
              <a:spcBef>
                <a:spcPts val="0"/>
              </a:spcBef>
              <a:spcAft>
                <a:spcPts val="0"/>
              </a:spcAft>
              <a:buSzPts val="1200"/>
              <a:buChar char="●"/>
            </a:pPr>
            <a:r>
              <a:rPr lang="en" sz="1200" u="sng">
                <a:solidFill>
                  <a:schemeClr val="hlink"/>
                </a:solidFill>
                <a:hlinkClick r:id="rId10"/>
              </a:rPr>
              <a:t>https://www.quora.com/What-are-the-differences-between-using-CUDA-and-OpenCL-for-parallel-programming</a:t>
            </a:r>
            <a:endParaRPr sz="1200"/>
          </a:p>
          <a:p>
            <a:pPr indent="-304800" lvl="0" marL="457200" rtl="0" algn="l">
              <a:lnSpc>
                <a:spcPct val="115000"/>
              </a:lnSpc>
              <a:spcBef>
                <a:spcPts val="0"/>
              </a:spcBef>
              <a:spcAft>
                <a:spcPts val="0"/>
              </a:spcAft>
              <a:buSzPts val="1200"/>
              <a:buChar char="●"/>
            </a:pPr>
            <a:r>
              <a:rPr lang="en" sz="1200" u="sng">
                <a:solidFill>
                  <a:schemeClr val="hlink"/>
                </a:solidFill>
                <a:hlinkClick r:id="rId11"/>
              </a:rPr>
              <a:t>https://medium.com/@stevenn.hansen/what-are-we-actually-doing-on-cuda-and-opencl-1020553bfcdb</a:t>
            </a:r>
            <a:endParaRPr sz="1200"/>
          </a:p>
          <a:p>
            <a:pPr indent="-304800" lvl="0" marL="457200" rtl="0" algn="l">
              <a:lnSpc>
                <a:spcPct val="115000"/>
              </a:lnSpc>
              <a:spcBef>
                <a:spcPts val="0"/>
              </a:spcBef>
              <a:spcAft>
                <a:spcPts val="0"/>
              </a:spcAft>
              <a:buSzPts val="1200"/>
              <a:buChar char="●"/>
            </a:pPr>
            <a:r>
              <a:rPr lang="en" sz="1200" u="sng">
                <a:solidFill>
                  <a:schemeClr val="hlink"/>
                </a:solidFill>
                <a:hlinkClick r:id="rId12"/>
              </a:rPr>
              <a:t>http://download.nvidia.com/developer/cuda/seminar/TDCI_Arch.pdf</a:t>
            </a:r>
            <a:endParaRPr sz="1200"/>
          </a:p>
          <a:p>
            <a:pPr indent="-304800" lvl="0" marL="457200" rtl="0" algn="l">
              <a:lnSpc>
                <a:spcPct val="115000"/>
              </a:lnSpc>
              <a:spcBef>
                <a:spcPts val="0"/>
              </a:spcBef>
              <a:spcAft>
                <a:spcPts val="0"/>
              </a:spcAft>
              <a:buSzPts val="1200"/>
              <a:buChar char="●"/>
            </a:pPr>
            <a:r>
              <a:rPr lang="en" sz="1200" u="sng">
                <a:solidFill>
                  <a:schemeClr val="hlink"/>
                </a:solidFill>
                <a:hlinkClick r:id="rId13"/>
              </a:rPr>
              <a:t>https://www.khronos.org/opencl/resources</a:t>
            </a:r>
            <a:endParaRPr sz="1200"/>
          </a:p>
          <a:p>
            <a:pPr indent="-304800" lvl="0" marL="457200" rtl="0" algn="l">
              <a:lnSpc>
                <a:spcPct val="115000"/>
              </a:lnSpc>
              <a:spcBef>
                <a:spcPts val="0"/>
              </a:spcBef>
              <a:spcAft>
                <a:spcPts val="0"/>
              </a:spcAft>
              <a:buSzPts val="1200"/>
              <a:buChar char="●"/>
            </a:pPr>
            <a:r>
              <a:rPr lang="en" sz="1200" u="sng">
                <a:solidFill>
                  <a:schemeClr val="hlink"/>
                </a:solidFill>
                <a:hlinkClick r:id="rId14"/>
              </a:rPr>
              <a:t>https://docs.nvidia.com/cuda/</a:t>
            </a:r>
            <a:endParaRPr sz="13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idx="1" type="body"/>
          </p:nvPr>
        </p:nvSpPr>
        <p:spPr>
          <a:xfrm>
            <a:off x="311700" y="1152475"/>
            <a:ext cx="5328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Let’s render a scene of 3D models. We have to account for →  </a:t>
            </a:r>
            <a:endParaRPr sz="1500"/>
          </a:p>
          <a:p>
            <a:pPr indent="-323850" lvl="0" marL="457200" rtl="0" algn="l">
              <a:spcBef>
                <a:spcPts val="1600"/>
              </a:spcBef>
              <a:spcAft>
                <a:spcPts val="0"/>
              </a:spcAft>
              <a:buSzPts val="1500"/>
              <a:buAutoNum type="arabicPeriod"/>
            </a:pPr>
            <a:r>
              <a:rPr lang="en" sz="1500"/>
              <a:t>positions of the 3D models ( a table, chairs, person) </a:t>
            </a:r>
            <a:endParaRPr sz="1500"/>
          </a:p>
          <a:p>
            <a:pPr indent="-323850" lvl="0" marL="457200" rtl="0" algn="l">
              <a:spcBef>
                <a:spcPts val="0"/>
              </a:spcBef>
              <a:spcAft>
                <a:spcPts val="0"/>
              </a:spcAft>
              <a:buSzPts val="1500"/>
              <a:buAutoNum type="arabicPeriod"/>
            </a:pPr>
            <a:r>
              <a:rPr lang="en" sz="1500"/>
              <a:t>T</a:t>
            </a:r>
            <a:r>
              <a:rPr lang="en" sz="1500"/>
              <a:t>extures (AKA color) </a:t>
            </a:r>
            <a:endParaRPr sz="1500"/>
          </a:p>
          <a:p>
            <a:pPr indent="-323850" lvl="0" marL="457200" rtl="0" algn="l">
              <a:spcBef>
                <a:spcPts val="0"/>
              </a:spcBef>
              <a:spcAft>
                <a:spcPts val="0"/>
              </a:spcAft>
              <a:buSzPts val="1500"/>
              <a:buAutoNum type="arabicPeriod"/>
            </a:pPr>
            <a:r>
              <a:rPr lang="en" sz="1500"/>
              <a:t>geometry, camera positioning (what we actually see) </a:t>
            </a:r>
            <a:endParaRPr sz="1500"/>
          </a:p>
          <a:p>
            <a:pPr indent="-323850" lvl="0" marL="457200" rtl="0" algn="l">
              <a:spcBef>
                <a:spcPts val="0"/>
              </a:spcBef>
              <a:spcAft>
                <a:spcPts val="0"/>
              </a:spcAft>
              <a:buSzPts val="1500"/>
              <a:buAutoNum type="arabicPeriod"/>
            </a:pPr>
            <a:r>
              <a:rPr lang="en" sz="1500"/>
              <a:t>Light (alterations of color) </a:t>
            </a:r>
            <a:endParaRPr sz="1500"/>
          </a:p>
          <a:p>
            <a:pPr indent="0" lvl="0" marL="0" rtl="0" algn="l">
              <a:spcBef>
                <a:spcPts val="1600"/>
              </a:spcBef>
              <a:spcAft>
                <a:spcPts val="0"/>
              </a:spcAft>
              <a:buNone/>
            </a:pPr>
            <a:r>
              <a:rPr lang="en" sz="1500"/>
              <a:t>A GPU is given this list of these </a:t>
            </a:r>
            <a:r>
              <a:rPr i="1" lang="en" sz="1500"/>
              <a:t>4</a:t>
            </a:r>
            <a:r>
              <a:rPr lang="en" sz="1500"/>
              <a:t> operations for </a:t>
            </a:r>
            <a:r>
              <a:rPr i="1" lang="en" sz="1500"/>
              <a:t>n</a:t>
            </a:r>
            <a:r>
              <a:rPr lang="en" sz="1500"/>
              <a:t> pixels (in the millions). </a:t>
            </a:r>
            <a:endParaRPr sz="1500"/>
          </a:p>
          <a:p>
            <a:pPr indent="0" lvl="0" marL="0" rtl="0" algn="l">
              <a:spcBef>
                <a:spcPts val="1600"/>
              </a:spcBef>
              <a:spcAft>
                <a:spcPts val="1600"/>
              </a:spcAft>
              <a:buNone/>
            </a:pPr>
            <a:r>
              <a:rPr lang="en" sz="1500"/>
              <a:t>The trick is to be clever about </a:t>
            </a:r>
            <a:r>
              <a:rPr i="1" lang="en" sz="1500"/>
              <a:t>parallelizing</a:t>
            </a:r>
            <a:r>
              <a:rPr lang="en" sz="1500"/>
              <a:t> these </a:t>
            </a:r>
            <a:r>
              <a:rPr i="1" lang="en" sz="1500"/>
              <a:t>4n </a:t>
            </a:r>
            <a:r>
              <a:rPr lang="en" sz="1500"/>
              <a:t> operations to compute with an appropriate throughput. </a:t>
            </a:r>
            <a:endParaRPr sz="1500"/>
          </a:p>
        </p:txBody>
      </p:sp>
      <p:sp>
        <p:nvSpPr>
          <p:cNvPr id="97" name="Google Shape;97;p18"/>
          <p:cNvSpPr txBox="1"/>
          <p:nvPr>
            <p:ph type="title"/>
          </p:nvPr>
        </p:nvSpPr>
        <p:spPr>
          <a:xfrm>
            <a:off x="311700" y="445025"/>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GPU’s purpose</a:t>
            </a:r>
            <a:endParaRPr/>
          </a:p>
        </p:txBody>
      </p:sp>
      <p:pic>
        <p:nvPicPr>
          <p:cNvPr id="98" name="Google Shape;98;p18"/>
          <p:cNvPicPr preferRelativeResize="0"/>
          <p:nvPr/>
        </p:nvPicPr>
        <p:blipFill>
          <a:blip r:embed="rId3">
            <a:alphaModFix/>
          </a:blip>
          <a:stretch>
            <a:fillRect/>
          </a:stretch>
        </p:blipFill>
        <p:spPr>
          <a:xfrm>
            <a:off x="6582679" y="0"/>
            <a:ext cx="2561256" cy="1245537"/>
          </a:xfrm>
          <a:prstGeom prst="rect">
            <a:avLst/>
          </a:prstGeom>
          <a:noFill/>
          <a:ln>
            <a:noFill/>
          </a:ln>
        </p:spPr>
      </p:pic>
      <p:pic>
        <p:nvPicPr>
          <p:cNvPr id="99" name="Google Shape;99;p18"/>
          <p:cNvPicPr preferRelativeResize="0"/>
          <p:nvPr/>
        </p:nvPicPr>
        <p:blipFill>
          <a:blip r:embed="rId4">
            <a:alphaModFix/>
          </a:blip>
          <a:stretch>
            <a:fillRect/>
          </a:stretch>
        </p:blipFill>
        <p:spPr>
          <a:xfrm>
            <a:off x="6582679" y="1245539"/>
            <a:ext cx="2561254" cy="1240501"/>
          </a:xfrm>
          <a:prstGeom prst="rect">
            <a:avLst/>
          </a:prstGeom>
          <a:noFill/>
          <a:ln>
            <a:noFill/>
          </a:ln>
        </p:spPr>
      </p:pic>
      <p:pic>
        <p:nvPicPr>
          <p:cNvPr id="100" name="Google Shape;100;p18"/>
          <p:cNvPicPr preferRelativeResize="0"/>
          <p:nvPr/>
        </p:nvPicPr>
        <p:blipFill>
          <a:blip r:embed="rId5">
            <a:alphaModFix/>
          </a:blip>
          <a:stretch>
            <a:fillRect/>
          </a:stretch>
        </p:blipFill>
        <p:spPr>
          <a:xfrm>
            <a:off x="6582745" y="2486040"/>
            <a:ext cx="2561254" cy="1213285"/>
          </a:xfrm>
          <a:prstGeom prst="rect">
            <a:avLst/>
          </a:prstGeom>
          <a:noFill/>
          <a:ln>
            <a:noFill/>
          </a:ln>
        </p:spPr>
      </p:pic>
      <p:sp>
        <p:nvSpPr>
          <p:cNvPr id="101" name="Google Shape;101;p18"/>
          <p:cNvSpPr txBox="1"/>
          <p:nvPr/>
        </p:nvSpPr>
        <p:spPr>
          <a:xfrm>
            <a:off x="6154300" y="549258"/>
            <a:ext cx="2625000" cy="308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CCCCCC"/>
              </a:buClr>
              <a:buSzPts val="1400"/>
              <a:buAutoNum type="arabicParenR"/>
            </a:pPr>
            <a:r>
              <a:t/>
            </a:r>
            <a:endParaRPr>
              <a:solidFill>
                <a:srgbClr val="CCCCCC"/>
              </a:solidFill>
            </a:endParaRPr>
          </a:p>
        </p:txBody>
      </p:sp>
      <p:sp>
        <p:nvSpPr>
          <p:cNvPr id="102" name="Google Shape;102;p18"/>
          <p:cNvSpPr txBox="1"/>
          <p:nvPr/>
        </p:nvSpPr>
        <p:spPr>
          <a:xfrm>
            <a:off x="6225971" y="1764784"/>
            <a:ext cx="2625000" cy="30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CCCC"/>
                </a:solidFill>
              </a:rPr>
              <a:t>2) </a:t>
            </a:r>
            <a:endParaRPr>
              <a:solidFill>
                <a:srgbClr val="CCCCCC"/>
              </a:solidFill>
            </a:endParaRPr>
          </a:p>
        </p:txBody>
      </p:sp>
      <p:sp>
        <p:nvSpPr>
          <p:cNvPr id="103" name="Google Shape;103;p18"/>
          <p:cNvSpPr txBox="1"/>
          <p:nvPr/>
        </p:nvSpPr>
        <p:spPr>
          <a:xfrm>
            <a:off x="6225971" y="2938522"/>
            <a:ext cx="2625000" cy="30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CCCC"/>
                </a:solidFill>
              </a:rPr>
              <a:t>3) </a:t>
            </a:r>
            <a:endParaRPr>
              <a:solidFill>
                <a:srgbClr val="CCCCCC"/>
              </a:solidFill>
            </a:endParaRPr>
          </a:p>
        </p:txBody>
      </p:sp>
      <p:pic>
        <p:nvPicPr>
          <p:cNvPr id="104" name="Google Shape;104;p18"/>
          <p:cNvPicPr preferRelativeResize="0"/>
          <p:nvPr/>
        </p:nvPicPr>
        <p:blipFill>
          <a:blip r:embed="rId6">
            <a:alphaModFix/>
          </a:blip>
          <a:stretch>
            <a:fillRect/>
          </a:stretch>
        </p:blipFill>
        <p:spPr>
          <a:xfrm>
            <a:off x="6582750" y="3699399"/>
            <a:ext cx="2561249" cy="1140870"/>
          </a:xfrm>
          <a:prstGeom prst="rect">
            <a:avLst/>
          </a:prstGeom>
          <a:noFill/>
          <a:ln>
            <a:noFill/>
          </a:ln>
        </p:spPr>
      </p:pic>
      <p:sp>
        <p:nvSpPr>
          <p:cNvPr id="105" name="Google Shape;105;p18"/>
          <p:cNvSpPr txBox="1"/>
          <p:nvPr/>
        </p:nvSpPr>
        <p:spPr>
          <a:xfrm>
            <a:off x="6225971" y="4112197"/>
            <a:ext cx="2625000" cy="30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CCCC"/>
                </a:solidFill>
              </a:rPr>
              <a:t>4</a:t>
            </a:r>
            <a:r>
              <a:rPr lang="en">
                <a:solidFill>
                  <a:srgbClr val="CCCCCC"/>
                </a:solidFill>
              </a:rPr>
              <a:t>) </a:t>
            </a:r>
            <a:endParaRPr>
              <a:solidFill>
                <a:srgbClr val="CCCCCC"/>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[Starting with the software will make it easier to </a:t>
            </a:r>
            <a:r>
              <a:rPr i="1" lang="en"/>
              <a:t>understand the motivation behind the hardware.] </a:t>
            </a:r>
            <a:endParaRPr i="1"/>
          </a:p>
        </p:txBody>
      </p:sp>
      <p:sp>
        <p:nvSpPr>
          <p:cNvPr id="111" name="Google Shape;111;p19"/>
          <p:cNvSpPr txBox="1"/>
          <p:nvPr>
            <p:ph idx="1" type="body"/>
          </p:nvPr>
        </p:nvSpPr>
        <p:spPr>
          <a:xfrm>
            <a:off x="311700" y="1569975"/>
            <a:ext cx="8520600" cy="299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2" name="Google Shape;112;p19"/>
          <p:cNvPicPr preferRelativeResize="0"/>
          <p:nvPr/>
        </p:nvPicPr>
        <p:blipFill>
          <a:blip r:embed="rId3">
            <a:alphaModFix/>
          </a:blip>
          <a:stretch>
            <a:fillRect/>
          </a:stretch>
        </p:blipFill>
        <p:spPr>
          <a:xfrm>
            <a:off x="2331167" y="1957950"/>
            <a:ext cx="4481675" cy="2222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look at an example...</a:t>
            </a:r>
            <a:endParaRPr/>
          </a:p>
          <a:p>
            <a:pPr indent="0" lvl="0" marL="0" rtl="0" algn="l">
              <a:spcBef>
                <a:spcPts val="0"/>
              </a:spcBef>
              <a:spcAft>
                <a:spcPts val="0"/>
              </a:spcAft>
              <a:buNone/>
            </a:pPr>
            <a:r>
              <a:t/>
            </a:r>
            <a:endParaRPr/>
          </a:p>
        </p:txBody>
      </p:sp>
      <p:sp>
        <p:nvSpPr>
          <p:cNvPr id="118" name="Google Shape;118;p20"/>
          <p:cNvSpPr txBox="1"/>
          <p:nvPr>
            <p:ph idx="1" type="body"/>
          </p:nvPr>
        </p:nvSpPr>
        <p:spPr>
          <a:xfrm>
            <a:off x="311700" y="1152475"/>
            <a:ext cx="8520600" cy="234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I want to to multiply 4 numbers together:</a:t>
            </a:r>
            <a:endParaRPr/>
          </a:p>
          <a:p>
            <a:pPr indent="-342900" lvl="0" marL="457200" rtl="0" algn="l">
              <a:spcBef>
                <a:spcPts val="1600"/>
              </a:spcBef>
              <a:spcAft>
                <a:spcPts val="0"/>
              </a:spcAft>
              <a:buSzPts val="1800"/>
              <a:buChar char="●"/>
            </a:pPr>
            <a:r>
              <a:rPr lang="en"/>
              <a:t>GPU (</a:t>
            </a:r>
            <a:r>
              <a:rPr lang="en"/>
              <a:t>Parallel</a:t>
            </a:r>
            <a:r>
              <a:rPr lang="en"/>
              <a:t> Processing) vs CPU(Series Processing)</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 </a:t>
            </a:r>
            <a:endParaRPr/>
          </a:p>
        </p:txBody>
      </p:sp>
      <p:sp>
        <p:nvSpPr>
          <p:cNvPr id="119" name="Google Shape;119;p20"/>
          <p:cNvSpPr/>
          <p:nvPr/>
        </p:nvSpPr>
        <p:spPr>
          <a:xfrm>
            <a:off x="1512100" y="4025325"/>
            <a:ext cx="434100" cy="23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0"/>
          <p:cNvSpPr/>
          <p:nvPr/>
        </p:nvSpPr>
        <p:spPr>
          <a:xfrm>
            <a:off x="1664500" y="4177725"/>
            <a:ext cx="434100" cy="23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0"/>
          <p:cNvSpPr/>
          <p:nvPr/>
        </p:nvSpPr>
        <p:spPr>
          <a:xfrm>
            <a:off x="1816900" y="4330125"/>
            <a:ext cx="434100" cy="23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0"/>
          <p:cNvSpPr/>
          <p:nvPr/>
        </p:nvSpPr>
        <p:spPr>
          <a:xfrm>
            <a:off x="1969300" y="4482525"/>
            <a:ext cx="434100" cy="23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0"/>
          <p:cNvSpPr/>
          <p:nvPr/>
        </p:nvSpPr>
        <p:spPr>
          <a:xfrm>
            <a:off x="4899025" y="4025325"/>
            <a:ext cx="434100" cy="23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0"/>
          <p:cNvSpPr/>
          <p:nvPr/>
        </p:nvSpPr>
        <p:spPr>
          <a:xfrm>
            <a:off x="5333125" y="3804825"/>
            <a:ext cx="434100" cy="23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0"/>
          <p:cNvSpPr/>
          <p:nvPr/>
        </p:nvSpPr>
        <p:spPr>
          <a:xfrm>
            <a:off x="5333125" y="4025325"/>
            <a:ext cx="434100" cy="23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0"/>
          <p:cNvSpPr/>
          <p:nvPr/>
        </p:nvSpPr>
        <p:spPr>
          <a:xfrm>
            <a:off x="4899025" y="3804825"/>
            <a:ext cx="434100" cy="23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0"/>
          <p:cNvSpPr txBox="1"/>
          <p:nvPr/>
        </p:nvSpPr>
        <p:spPr>
          <a:xfrm>
            <a:off x="2926563" y="3857325"/>
            <a:ext cx="992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FFFFFF"/>
                </a:solidFill>
              </a:rPr>
              <a:t>VS</a:t>
            </a:r>
            <a:endParaRPr b="1" sz="2700">
              <a:solidFill>
                <a:srgbClr val="FFFFFF"/>
              </a:solidFill>
            </a:endParaRPr>
          </a:p>
        </p:txBody>
      </p:sp>
      <p:sp>
        <p:nvSpPr>
          <p:cNvPr id="128" name="Google Shape;128;p20"/>
          <p:cNvSpPr/>
          <p:nvPr/>
        </p:nvSpPr>
        <p:spPr>
          <a:xfrm>
            <a:off x="6077050" y="3570825"/>
            <a:ext cx="631500" cy="840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0"/>
          <p:cNvSpPr/>
          <p:nvPr/>
        </p:nvSpPr>
        <p:spPr>
          <a:xfrm rot="-2549824">
            <a:off x="651411" y="3517078"/>
            <a:ext cx="631483" cy="1492903"/>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311700" y="263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dive a little more into h</a:t>
            </a:r>
            <a:r>
              <a:rPr lang="en"/>
              <a:t>ow a GPU could parallelize </a:t>
            </a:r>
            <a:r>
              <a:rPr lang="en"/>
              <a:t>its workload</a:t>
            </a:r>
            <a:endParaRPr/>
          </a:p>
        </p:txBody>
      </p:sp>
      <p:sp>
        <p:nvSpPr>
          <p:cNvPr id="135" name="Google Shape;135;p21"/>
          <p:cNvSpPr txBox="1"/>
          <p:nvPr>
            <p:ph idx="1" type="body"/>
          </p:nvPr>
        </p:nvSpPr>
        <p:spPr>
          <a:xfrm>
            <a:off x="311700" y="1152475"/>
            <a:ext cx="4788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start with a super simple example → </a:t>
            </a:r>
            <a:endParaRPr/>
          </a:p>
          <a:p>
            <a:pPr indent="0" lvl="0" marL="0" rtl="0" algn="l">
              <a:lnSpc>
                <a:spcPct val="135714"/>
              </a:lnSpc>
              <a:spcBef>
                <a:spcPts val="1600"/>
              </a:spcBef>
              <a:spcAft>
                <a:spcPts val="0"/>
              </a:spcAft>
              <a:buNone/>
            </a:pPr>
            <a:r>
              <a:rPr lang="en" sz="1050">
                <a:solidFill>
                  <a:srgbClr val="BFC7D5"/>
                </a:solidFill>
                <a:highlight>
                  <a:srgbClr val="292D3E"/>
                </a:highlight>
                <a:latin typeface="Courier New"/>
                <a:ea typeface="Courier New"/>
                <a:cs typeface="Courier New"/>
                <a:sym typeface="Courier New"/>
              </a:rPr>
              <a:t>vector_a </a:t>
            </a:r>
            <a:r>
              <a:rPr lang="en" sz="1050">
                <a:solidFill>
                  <a:srgbClr val="C792EA"/>
                </a:solidFill>
                <a:highlight>
                  <a:srgbClr val="292D3E"/>
                </a:highlight>
                <a:latin typeface="Courier New"/>
                <a:ea typeface="Courier New"/>
                <a:cs typeface="Courier New"/>
                <a:sym typeface="Courier New"/>
              </a:rPr>
              <a:t>=</a:t>
            </a:r>
            <a:r>
              <a:rPr lang="en" sz="1050">
                <a:solidFill>
                  <a:srgbClr val="BFC7D5"/>
                </a:solidFill>
                <a:highlight>
                  <a:srgbClr val="292D3E"/>
                </a:highlight>
                <a:latin typeface="Courier New"/>
                <a:ea typeface="Courier New"/>
                <a:cs typeface="Courier New"/>
                <a:sym typeface="Courier New"/>
              </a:rPr>
              <a:t> </a:t>
            </a:r>
            <a:r>
              <a:rPr lang="en" sz="1050">
                <a:solidFill>
                  <a:srgbClr val="D9F5DD"/>
                </a:solidFill>
                <a:highlight>
                  <a:srgbClr val="292D3E"/>
                </a:highlight>
                <a:latin typeface="Courier New"/>
                <a:ea typeface="Courier New"/>
                <a:cs typeface="Courier New"/>
                <a:sym typeface="Courier New"/>
              </a:rPr>
              <a:t>[</a:t>
            </a:r>
            <a:r>
              <a:rPr lang="en" sz="1050">
                <a:solidFill>
                  <a:srgbClr val="F78C6C"/>
                </a:solidFill>
                <a:highlight>
                  <a:srgbClr val="292D3E"/>
                </a:highlight>
                <a:latin typeface="Courier New"/>
                <a:ea typeface="Courier New"/>
                <a:cs typeface="Courier New"/>
                <a:sym typeface="Courier New"/>
              </a:rPr>
              <a:t>5.0</a:t>
            </a:r>
            <a:r>
              <a:rPr lang="en" sz="1050">
                <a:solidFill>
                  <a:srgbClr val="BFC7D5"/>
                </a:solidFill>
                <a:highlight>
                  <a:srgbClr val="292D3E"/>
                </a:highlight>
                <a:latin typeface="Courier New"/>
                <a:ea typeface="Courier New"/>
                <a:cs typeface="Courier New"/>
                <a:sym typeface="Courier New"/>
              </a:rPr>
              <a:t>, </a:t>
            </a:r>
            <a:r>
              <a:rPr lang="en" sz="1050">
                <a:solidFill>
                  <a:srgbClr val="F78C6C"/>
                </a:solidFill>
                <a:highlight>
                  <a:srgbClr val="292D3E"/>
                </a:highlight>
                <a:latin typeface="Courier New"/>
                <a:ea typeface="Courier New"/>
                <a:cs typeface="Courier New"/>
                <a:sym typeface="Courier New"/>
              </a:rPr>
              <a:t>6.0</a:t>
            </a:r>
            <a:r>
              <a:rPr lang="en" sz="1050">
                <a:solidFill>
                  <a:srgbClr val="BFC7D5"/>
                </a:solidFill>
                <a:highlight>
                  <a:srgbClr val="292D3E"/>
                </a:highlight>
                <a:latin typeface="Courier New"/>
                <a:ea typeface="Courier New"/>
                <a:cs typeface="Courier New"/>
                <a:sym typeface="Courier New"/>
              </a:rPr>
              <a:t>, </a:t>
            </a:r>
            <a:r>
              <a:rPr lang="en" sz="1050">
                <a:solidFill>
                  <a:srgbClr val="F78C6C"/>
                </a:solidFill>
                <a:highlight>
                  <a:srgbClr val="292D3E"/>
                </a:highlight>
                <a:latin typeface="Courier New"/>
                <a:ea typeface="Courier New"/>
                <a:cs typeface="Courier New"/>
                <a:sym typeface="Courier New"/>
              </a:rPr>
              <a:t>2.0</a:t>
            </a:r>
            <a:r>
              <a:rPr lang="en" sz="1050">
                <a:solidFill>
                  <a:srgbClr val="BFC7D5"/>
                </a:solidFill>
                <a:highlight>
                  <a:srgbClr val="292D3E"/>
                </a:highlight>
                <a:latin typeface="Courier New"/>
                <a:ea typeface="Courier New"/>
                <a:cs typeface="Courier New"/>
                <a:sym typeface="Courier New"/>
              </a:rPr>
              <a:t>, </a:t>
            </a:r>
            <a:r>
              <a:rPr lang="en" sz="1050">
                <a:solidFill>
                  <a:srgbClr val="F78C6C"/>
                </a:solidFill>
                <a:highlight>
                  <a:srgbClr val="292D3E"/>
                </a:highlight>
                <a:latin typeface="Courier New"/>
                <a:ea typeface="Courier New"/>
                <a:cs typeface="Courier New"/>
                <a:sym typeface="Courier New"/>
              </a:rPr>
              <a:t>0.0, 1.0</a:t>
            </a:r>
            <a:r>
              <a:rPr lang="en" sz="1050">
                <a:solidFill>
                  <a:srgbClr val="D9F5DD"/>
                </a:solidFill>
                <a:highlight>
                  <a:srgbClr val="292D3E"/>
                </a:highlight>
                <a:latin typeface="Courier New"/>
                <a:ea typeface="Courier New"/>
                <a:cs typeface="Courier New"/>
                <a:sym typeface="Courier New"/>
              </a:rPr>
              <a:t>]</a:t>
            </a:r>
            <a:endParaRPr sz="1050">
              <a:solidFill>
                <a:srgbClr val="D9F5DD"/>
              </a:solidFill>
              <a:highlight>
                <a:srgbClr val="292D3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BFC7D5"/>
                </a:solidFill>
                <a:highlight>
                  <a:srgbClr val="292D3E"/>
                </a:highlight>
                <a:latin typeface="Courier New"/>
                <a:ea typeface="Courier New"/>
                <a:cs typeface="Courier New"/>
                <a:sym typeface="Courier New"/>
              </a:rPr>
              <a:t>vector_b </a:t>
            </a:r>
            <a:r>
              <a:rPr lang="en" sz="1050">
                <a:solidFill>
                  <a:srgbClr val="C792EA"/>
                </a:solidFill>
                <a:highlight>
                  <a:srgbClr val="292D3E"/>
                </a:highlight>
                <a:latin typeface="Courier New"/>
                <a:ea typeface="Courier New"/>
                <a:cs typeface="Courier New"/>
                <a:sym typeface="Courier New"/>
              </a:rPr>
              <a:t>=</a:t>
            </a:r>
            <a:r>
              <a:rPr lang="en" sz="1050">
                <a:solidFill>
                  <a:srgbClr val="BFC7D5"/>
                </a:solidFill>
                <a:highlight>
                  <a:srgbClr val="292D3E"/>
                </a:highlight>
                <a:latin typeface="Courier New"/>
                <a:ea typeface="Courier New"/>
                <a:cs typeface="Courier New"/>
                <a:sym typeface="Courier New"/>
              </a:rPr>
              <a:t> </a:t>
            </a:r>
            <a:r>
              <a:rPr lang="en" sz="1050">
                <a:solidFill>
                  <a:srgbClr val="D9F5DD"/>
                </a:solidFill>
                <a:highlight>
                  <a:srgbClr val="292D3E"/>
                </a:highlight>
                <a:latin typeface="Courier New"/>
                <a:ea typeface="Courier New"/>
                <a:cs typeface="Courier New"/>
                <a:sym typeface="Courier New"/>
              </a:rPr>
              <a:t>[</a:t>
            </a:r>
            <a:r>
              <a:rPr lang="en" sz="1050">
                <a:solidFill>
                  <a:srgbClr val="F78C6C"/>
                </a:solidFill>
                <a:highlight>
                  <a:srgbClr val="292D3E"/>
                </a:highlight>
                <a:latin typeface="Courier New"/>
                <a:ea typeface="Courier New"/>
                <a:cs typeface="Courier New"/>
                <a:sym typeface="Courier New"/>
              </a:rPr>
              <a:t>0.0</a:t>
            </a:r>
            <a:r>
              <a:rPr lang="en" sz="1050">
                <a:solidFill>
                  <a:srgbClr val="BFC7D5"/>
                </a:solidFill>
                <a:highlight>
                  <a:srgbClr val="292D3E"/>
                </a:highlight>
                <a:latin typeface="Courier New"/>
                <a:ea typeface="Courier New"/>
                <a:cs typeface="Courier New"/>
                <a:sym typeface="Courier New"/>
              </a:rPr>
              <a:t>, </a:t>
            </a:r>
            <a:r>
              <a:rPr lang="en" sz="1050">
                <a:solidFill>
                  <a:srgbClr val="F78C6C"/>
                </a:solidFill>
                <a:highlight>
                  <a:srgbClr val="292D3E"/>
                </a:highlight>
                <a:latin typeface="Courier New"/>
                <a:ea typeface="Courier New"/>
                <a:cs typeface="Courier New"/>
                <a:sym typeface="Courier New"/>
              </a:rPr>
              <a:t>4.0</a:t>
            </a:r>
            <a:r>
              <a:rPr lang="en" sz="1050">
                <a:solidFill>
                  <a:srgbClr val="BFC7D5"/>
                </a:solidFill>
                <a:highlight>
                  <a:srgbClr val="292D3E"/>
                </a:highlight>
                <a:latin typeface="Courier New"/>
                <a:ea typeface="Courier New"/>
                <a:cs typeface="Courier New"/>
                <a:sym typeface="Courier New"/>
              </a:rPr>
              <a:t>, </a:t>
            </a:r>
            <a:r>
              <a:rPr lang="en" sz="1050">
                <a:solidFill>
                  <a:srgbClr val="89DDFF"/>
                </a:solidFill>
                <a:highlight>
                  <a:srgbClr val="292D3E"/>
                </a:highlight>
                <a:latin typeface="Courier New"/>
                <a:ea typeface="Courier New"/>
                <a:cs typeface="Courier New"/>
                <a:sym typeface="Courier New"/>
              </a:rPr>
              <a:t>-</a:t>
            </a:r>
            <a:r>
              <a:rPr lang="en" sz="1050">
                <a:solidFill>
                  <a:srgbClr val="F78C6C"/>
                </a:solidFill>
                <a:highlight>
                  <a:srgbClr val="292D3E"/>
                </a:highlight>
                <a:latin typeface="Courier New"/>
                <a:ea typeface="Courier New"/>
                <a:cs typeface="Courier New"/>
                <a:sym typeface="Courier New"/>
              </a:rPr>
              <a:t>1.0</a:t>
            </a:r>
            <a:r>
              <a:rPr lang="en" sz="1050">
                <a:solidFill>
                  <a:srgbClr val="BFC7D5"/>
                </a:solidFill>
                <a:highlight>
                  <a:srgbClr val="292D3E"/>
                </a:highlight>
                <a:latin typeface="Courier New"/>
                <a:ea typeface="Courier New"/>
                <a:cs typeface="Courier New"/>
                <a:sym typeface="Courier New"/>
              </a:rPr>
              <a:t>, </a:t>
            </a:r>
            <a:r>
              <a:rPr lang="en" sz="1050">
                <a:solidFill>
                  <a:srgbClr val="F78C6C"/>
                </a:solidFill>
                <a:highlight>
                  <a:srgbClr val="292D3E"/>
                </a:highlight>
                <a:latin typeface="Courier New"/>
                <a:ea typeface="Courier New"/>
                <a:cs typeface="Courier New"/>
                <a:sym typeface="Courier New"/>
              </a:rPr>
              <a:t>2.0, 1.0</a:t>
            </a:r>
            <a:r>
              <a:rPr lang="en" sz="1050">
                <a:solidFill>
                  <a:srgbClr val="D9F5DD"/>
                </a:solidFill>
                <a:highlight>
                  <a:srgbClr val="292D3E"/>
                </a:highlight>
                <a:latin typeface="Courier New"/>
                <a:ea typeface="Courier New"/>
                <a:cs typeface="Courier New"/>
                <a:sym typeface="Courier New"/>
              </a:rPr>
              <a:t>]</a:t>
            </a:r>
            <a:endParaRPr sz="1050">
              <a:solidFill>
                <a:srgbClr val="D9F5DD"/>
              </a:solidFill>
              <a:highlight>
                <a:srgbClr val="292D3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BFC7D5"/>
              </a:solidFill>
              <a:highlight>
                <a:srgbClr val="292D3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C792EA"/>
                </a:solidFill>
                <a:highlight>
                  <a:srgbClr val="292D3E"/>
                </a:highlight>
                <a:latin typeface="Courier New"/>
                <a:ea typeface="Courier New"/>
                <a:cs typeface="Courier New"/>
                <a:sym typeface="Courier New"/>
              </a:rPr>
              <a:t>for</a:t>
            </a:r>
            <a:r>
              <a:rPr lang="en" sz="1050">
                <a:solidFill>
                  <a:srgbClr val="BFC7D5"/>
                </a:solidFill>
                <a:highlight>
                  <a:srgbClr val="292D3E"/>
                </a:highlight>
                <a:latin typeface="Courier New"/>
                <a:ea typeface="Courier New"/>
                <a:cs typeface="Courier New"/>
                <a:sym typeface="Courier New"/>
              </a:rPr>
              <a:t> i </a:t>
            </a:r>
            <a:r>
              <a:rPr lang="en" sz="1050">
                <a:solidFill>
                  <a:srgbClr val="C792EA"/>
                </a:solidFill>
                <a:highlight>
                  <a:srgbClr val="292D3E"/>
                </a:highlight>
                <a:latin typeface="Courier New"/>
                <a:ea typeface="Courier New"/>
                <a:cs typeface="Courier New"/>
                <a:sym typeface="Courier New"/>
              </a:rPr>
              <a:t>in</a:t>
            </a:r>
            <a:r>
              <a:rPr lang="en" sz="1050">
                <a:solidFill>
                  <a:srgbClr val="BFC7D5"/>
                </a:solidFill>
                <a:highlight>
                  <a:srgbClr val="292D3E"/>
                </a:highlight>
                <a:latin typeface="Courier New"/>
                <a:ea typeface="Courier New"/>
                <a:cs typeface="Courier New"/>
                <a:sym typeface="Courier New"/>
              </a:rPr>
              <a:t> </a:t>
            </a:r>
            <a:r>
              <a:rPr lang="en" sz="1050">
                <a:solidFill>
                  <a:srgbClr val="89DDFF"/>
                </a:solidFill>
                <a:highlight>
                  <a:srgbClr val="292D3E"/>
                </a:highlight>
                <a:latin typeface="Courier New"/>
                <a:ea typeface="Courier New"/>
                <a:cs typeface="Courier New"/>
                <a:sym typeface="Courier New"/>
              </a:rPr>
              <a:t>range</a:t>
            </a:r>
            <a:r>
              <a:rPr lang="en" sz="1050">
                <a:solidFill>
                  <a:srgbClr val="BFC7D5"/>
                </a:solidFill>
                <a:highlight>
                  <a:srgbClr val="292D3E"/>
                </a:highlight>
                <a:latin typeface="Courier New"/>
                <a:ea typeface="Courier New"/>
                <a:cs typeface="Courier New"/>
                <a:sym typeface="Courier New"/>
              </a:rPr>
              <a:t>(</a:t>
            </a:r>
            <a:r>
              <a:rPr lang="en" sz="1050">
                <a:solidFill>
                  <a:srgbClr val="89DDFF"/>
                </a:solidFill>
                <a:highlight>
                  <a:srgbClr val="292D3E"/>
                </a:highlight>
                <a:latin typeface="Courier New"/>
                <a:ea typeface="Courier New"/>
                <a:cs typeface="Courier New"/>
                <a:sym typeface="Courier New"/>
              </a:rPr>
              <a:t>len</a:t>
            </a:r>
            <a:r>
              <a:rPr lang="en" sz="1050">
                <a:solidFill>
                  <a:srgbClr val="BFC7D5"/>
                </a:solidFill>
                <a:highlight>
                  <a:srgbClr val="292D3E"/>
                </a:highlight>
                <a:latin typeface="Courier New"/>
                <a:ea typeface="Courier New"/>
                <a:cs typeface="Courier New"/>
                <a:sym typeface="Courier New"/>
              </a:rPr>
              <a:t>(</a:t>
            </a:r>
            <a:r>
              <a:rPr lang="en" sz="1050">
                <a:solidFill>
                  <a:srgbClr val="7986E7"/>
                </a:solidFill>
                <a:highlight>
                  <a:srgbClr val="292D3E"/>
                </a:highlight>
                <a:latin typeface="Courier New"/>
                <a:ea typeface="Courier New"/>
                <a:cs typeface="Courier New"/>
                <a:sym typeface="Courier New"/>
              </a:rPr>
              <a:t>vector_a</a:t>
            </a:r>
            <a:r>
              <a:rPr lang="en" sz="1050">
                <a:solidFill>
                  <a:srgbClr val="BFC7D5"/>
                </a:solidFill>
                <a:highlight>
                  <a:srgbClr val="292D3E"/>
                </a:highlight>
                <a:latin typeface="Courier New"/>
                <a:ea typeface="Courier New"/>
                <a:cs typeface="Courier New"/>
                <a:sym typeface="Courier New"/>
              </a:rPr>
              <a:t>)):</a:t>
            </a:r>
            <a:endParaRPr sz="1050">
              <a:solidFill>
                <a:srgbClr val="BFC7D5"/>
              </a:solidFill>
              <a:highlight>
                <a:srgbClr val="292D3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BFC7D5"/>
                </a:solidFill>
                <a:highlight>
                  <a:srgbClr val="292D3E"/>
                </a:highlight>
                <a:latin typeface="Courier New"/>
                <a:ea typeface="Courier New"/>
                <a:cs typeface="Courier New"/>
                <a:sym typeface="Courier New"/>
              </a:rPr>
              <a:t>   vector_c[i] </a:t>
            </a:r>
            <a:r>
              <a:rPr lang="en" sz="1050">
                <a:solidFill>
                  <a:srgbClr val="C792EA"/>
                </a:solidFill>
                <a:highlight>
                  <a:srgbClr val="292D3E"/>
                </a:highlight>
                <a:latin typeface="Courier New"/>
                <a:ea typeface="Courier New"/>
                <a:cs typeface="Courier New"/>
                <a:sym typeface="Courier New"/>
              </a:rPr>
              <a:t>=</a:t>
            </a:r>
            <a:r>
              <a:rPr lang="en" sz="1050">
                <a:solidFill>
                  <a:srgbClr val="BFC7D5"/>
                </a:solidFill>
                <a:highlight>
                  <a:srgbClr val="292D3E"/>
                </a:highlight>
                <a:latin typeface="Courier New"/>
                <a:ea typeface="Courier New"/>
                <a:cs typeface="Courier New"/>
                <a:sym typeface="Courier New"/>
              </a:rPr>
              <a:t> vector_a[i] </a:t>
            </a:r>
            <a:r>
              <a:rPr lang="en" sz="1050">
                <a:solidFill>
                  <a:srgbClr val="89DDFF"/>
                </a:solidFill>
                <a:highlight>
                  <a:srgbClr val="292D3E"/>
                </a:highlight>
                <a:latin typeface="Courier New"/>
                <a:ea typeface="Courier New"/>
                <a:cs typeface="Courier New"/>
                <a:sym typeface="Courier New"/>
              </a:rPr>
              <a:t>+</a:t>
            </a:r>
            <a:r>
              <a:rPr lang="en" sz="1050">
                <a:solidFill>
                  <a:srgbClr val="BFC7D5"/>
                </a:solidFill>
                <a:highlight>
                  <a:srgbClr val="292D3E"/>
                </a:highlight>
                <a:latin typeface="Courier New"/>
                <a:ea typeface="Courier New"/>
                <a:cs typeface="Courier New"/>
                <a:sym typeface="Courier New"/>
              </a:rPr>
              <a:t> vector_b[i]</a:t>
            </a:r>
            <a:endParaRPr sz="1050">
              <a:solidFill>
                <a:srgbClr val="BFC7D5"/>
              </a:solidFill>
              <a:highlight>
                <a:srgbClr val="292D3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BFC7D5"/>
              </a:solidFill>
              <a:highlight>
                <a:srgbClr val="292D3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697098"/>
                </a:solidFill>
                <a:highlight>
                  <a:srgbClr val="292D3E"/>
                </a:highlight>
                <a:latin typeface="Courier New"/>
                <a:ea typeface="Courier New"/>
                <a:cs typeface="Courier New"/>
                <a:sym typeface="Courier New"/>
              </a:rPr>
              <a:t>#</a:t>
            </a:r>
            <a:r>
              <a:rPr i="1" lang="en" sz="1050">
                <a:solidFill>
                  <a:srgbClr val="697098"/>
                </a:solidFill>
                <a:highlight>
                  <a:srgbClr val="292D3E"/>
                </a:highlight>
                <a:latin typeface="Courier New"/>
                <a:ea typeface="Courier New"/>
                <a:cs typeface="Courier New"/>
                <a:sym typeface="Courier New"/>
              </a:rPr>
              <a:t> what if instead of adding each cell of the vector with a for loop, in serial, we could add each cell in the vector in parallel?</a:t>
            </a:r>
            <a:endParaRPr i="1" sz="1050">
              <a:solidFill>
                <a:srgbClr val="697098"/>
              </a:solidFill>
              <a:highlight>
                <a:srgbClr val="292D3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i="1" sz="1050">
              <a:solidFill>
                <a:srgbClr val="697098"/>
              </a:solidFill>
              <a:highlight>
                <a:srgbClr val="292D3E"/>
              </a:highlight>
              <a:latin typeface="Courier New"/>
              <a:ea typeface="Courier New"/>
              <a:cs typeface="Courier New"/>
              <a:sym typeface="Courier New"/>
            </a:endParaRPr>
          </a:p>
          <a:p>
            <a:pPr indent="0" lvl="0" marL="0" rtl="0" algn="l">
              <a:lnSpc>
                <a:spcPct val="135714"/>
              </a:lnSpc>
              <a:spcBef>
                <a:spcPts val="0"/>
              </a:spcBef>
              <a:spcAft>
                <a:spcPts val="0"/>
              </a:spcAft>
              <a:buNone/>
            </a:pPr>
            <a:r>
              <a:rPr i="1" lang="en" sz="1050">
                <a:solidFill>
                  <a:srgbClr val="697098"/>
                </a:solidFill>
                <a:highlight>
                  <a:srgbClr val="292D3E"/>
                </a:highlight>
                <a:latin typeface="Courier New"/>
                <a:ea typeface="Courier New"/>
                <a:cs typeface="Courier New"/>
                <a:sym typeface="Courier New"/>
              </a:rPr>
              <a:t># we could allocate a thread for every addition, and simply run all the threads in parallel? </a:t>
            </a:r>
            <a:endParaRPr i="1" sz="1050">
              <a:solidFill>
                <a:srgbClr val="697098"/>
              </a:solidFill>
              <a:highlight>
                <a:srgbClr val="292D3E"/>
              </a:highlight>
              <a:latin typeface="Courier New"/>
              <a:ea typeface="Courier New"/>
              <a:cs typeface="Courier New"/>
              <a:sym typeface="Courier New"/>
            </a:endParaRPr>
          </a:p>
          <a:p>
            <a:pPr indent="457200" lvl="0" marL="0" rtl="0" algn="l">
              <a:lnSpc>
                <a:spcPct val="135714"/>
              </a:lnSpc>
              <a:spcBef>
                <a:spcPts val="0"/>
              </a:spcBef>
              <a:spcAft>
                <a:spcPts val="0"/>
              </a:spcAft>
              <a:buNone/>
            </a:pPr>
            <a:r>
              <a:t/>
            </a:r>
            <a:endParaRPr sz="1050">
              <a:solidFill>
                <a:srgbClr val="697098"/>
              </a:solidFill>
              <a:highlight>
                <a:srgbClr val="292D3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BFC7D5"/>
              </a:solidFill>
              <a:highlight>
                <a:srgbClr val="292D3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BFC7D5"/>
              </a:solidFill>
              <a:highlight>
                <a:srgbClr val="292D3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BFC7D5"/>
              </a:solidFill>
              <a:highlight>
                <a:srgbClr val="292D3E"/>
              </a:highlight>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1600"/>
              </a:spcBef>
              <a:spcAft>
                <a:spcPts val="1600"/>
              </a:spcAft>
              <a:buNone/>
            </a:pPr>
            <a:r>
              <a:rPr lang="en"/>
              <a:t>Threads, blocks, cores, &amp; SM’s</a:t>
            </a:r>
            <a:endParaRPr/>
          </a:p>
        </p:txBody>
      </p:sp>
      <p:graphicFrame>
        <p:nvGraphicFramePr>
          <p:cNvPr id="136" name="Google Shape;136;p21"/>
          <p:cNvGraphicFramePr/>
          <p:nvPr/>
        </p:nvGraphicFramePr>
        <p:xfrm>
          <a:off x="6600850" y="2326170"/>
          <a:ext cx="3000000" cy="3000000"/>
        </p:xfrm>
        <a:graphic>
          <a:graphicData uri="http://schemas.openxmlformats.org/drawingml/2006/table">
            <a:tbl>
              <a:tblPr>
                <a:noFill/>
                <a:tableStyleId>{F48F5DBC-A077-4609-9CBA-9F9606C1884A}</a:tableStyleId>
              </a:tblPr>
              <a:tblGrid>
                <a:gridCol w="382850"/>
              </a:tblGrid>
              <a:tr h="374325">
                <a:tc>
                  <a:txBody>
                    <a:bodyPr/>
                    <a:lstStyle/>
                    <a:p>
                      <a:pPr indent="0" lvl="0" marL="0" rtl="0" algn="l">
                        <a:spcBef>
                          <a:spcPts val="0"/>
                        </a:spcBef>
                        <a:spcAft>
                          <a:spcPts val="0"/>
                        </a:spcAft>
                        <a:buNone/>
                      </a:pPr>
                      <a:r>
                        <a:t/>
                      </a:r>
                      <a:endParaRPr/>
                    </a:p>
                  </a:txBody>
                  <a:tcPr marT="91425" marB="91425" marR="91425" marL="91425"/>
                </a:tc>
              </a:tr>
              <a:tr h="340725">
                <a:tc>
                  <a:txBody>
                    <a:bodyPr/>
                    <a:lstStyle/>
                    <a:p>
                      <a:pPr indent="0" lvl="0" marL="0" rtl="0" algn="l">
                        <a:spcBef>
                          <a:spcPts val="0"/>
                        </a:spcBef>
                        <a:spcAft>
                          <a:spcPts val="0"/>
                        </a:spcAft>
                        <a:buNone/>
                      </a:pPr>
                      <a:r>
                        <a:t/>
                      </a:r>
                      <a:endParaRPr/>
                    </a:p>
                  </a:txBody>
                  <a:tcPr marT="91425" marB="91425" marR="91425" marL="91425"/>
                </a:tc>
              </a:tr>
              <a:tr h="374325">
                <a:tc>
                  <a:txBody>
                    <a:bodyPr/>
                    <a:lstStyle/>
                    <a:p>
                      <a:pPr indent="0" lvl="0" marL="0" rtl="0" algn="l">
                        <a:spcBef>
                          <a:spcPts val="0"/>
                        </a:spcBef>
                        <a:spcAft>
                          <a:spcPts val="0"/>
                        </a:spcAft>
                        <a:buNone/>
                      </a:pPr>
                      <a:r>
                        <a:t/>
                      </a:r>
                      <a:endParaRPr/>
                    </a:p>
                  </a:txBody>
                  <a:tcPr marT="91425" marB="91425" marR="91425" marL="91425"/>
                </a:tc>
              </a:tr>
              <a:tr h="340725">
                <a:tc>
                  <a:txBody>
                    <a:bodyPr/>
                    <a:lstStyle/>
                    <a:p>
                      <a:pPr indent="0" lvl="0" marL="0" rtl="0" algn="l">
                        <a:spcBef>
                          <a:spcPts val="0"/>
                        </a:spcBef>
                        <a:spcAft>
                          <a:spcPts val="0"/>
                        </a:spcAft>
                        <a:buNone/>
                      </a:pPr>
                      <a:r>
                        <a:t/>
                      </a:r>
                      <a:endParaRPr/>
                    </a:p>
                  </a:txBody>
                  <a:tcPr marT="91425" marB="91425" marR="91425" marL="91425"/>
                </a:tc>
              </a:tr>
              <a:tr h="340725">
                <a:tc>
                  <a:txBody>
                    <a:bodyPr/>
                    <a:lstStyle/>
                    <a:p>
                      <a:pPr indent="0" lvl="0" marL="0" rtl="0" algn="l">
                        <a:spcBef>
                          <a:spcPts val="0"/>
                        </a:spcBef>
                        <a:spcAft>
                          <a:spcPts val="0"/>
                        </a:spcAft>
                        <a:buNone/>
                      </a:pPr>
                      <a:r>
                        <a:t/>
                      </a:r>
                      <a:endParaRPr/>
                    </a:p>
                  </a:txBody>
                  <a:tcPr marT="91425" marB="91425" marR="91425" marL="91425"/>
                </a:tc>
              </a:tr>
            </a:tbl>
          </a:graphicData>
        </a:graphic>
      </p:graphicFrame>
      <p:graphicFrame>
        <p:nvGraphicFramePr>
          <p:cNvPr id="137" name="Google Shape;137;p21"/>
          <p:cNvGraphicFramePr/>
          <p:nvPr/>
        </p:nvGraphicFramePr>
        <p:xfrm>
          <a:off x="5441025" y="2326200"/>
          <a:ext cx="3000000" cy="3000000"/>
        </p:xfrm>
        <a:graphic>
          <a:graphicData uri="http://schemas.openxmlformats.org/drawingml/2006/table">
            <a:tbl>
              <a:tblPr>
                <a:noFill/>
                <a:tableStyleId>{F48F5DBC-A077-4609-9CBA-9F9606C1884A}</a:tableStyleId>
              </a:tblPr>
              <a:tblGrid>
                <a:gridCol w="382850"/>
              </a:tblGrid>
              <a:tr h="396200">
                <a:tc>
                  <a:txBody>
                    <a:bodyPr/>
                    <a:lstStyle/>
                    <a:p>
                      <a:pPr indent="0" lvl="0" marL="0" rtl="0" algn="l">
                        <a:spcBef>
                          <a:spcPts val="0"/>
                        </a:spcBef>
                        <a:spcAft>
                          <a:spcPts val="0"/>
                        </a:spcAft>
                        <a:buNone/>
                      </a:pPr>
                      <a:r>
                        <a:t/>
                      </a:r>
                      <a:endParaRPr/>
                    </a:p>
                  </a:txBody>
                  <a:tcPr marT="91425" marB="91425" marR="91425" marL="91425"/>
                </a:tc>
              </a:tr>
              <a:tr h="396200">
                <a:tc>
                  <a:txBody>
                    <a:bodyPr/>
                    <a:lstStyle/>
                    <a:p>
                      <a:pPr indent="0" lvl="0" marL="0" rtl="0" algn="l">
                        <a:spcBef>
                          <a:spcPts val="0"/>
                        </a:spcBef>
                        <a:spcAft>
                          <a:spcPts val="0"/>
                        </a:spcAft>
                        <a:buNone/>
                      </a:pPr>
                      <a:r>
                        <a:t/>
                      </a:r>
                      <a:endParaRPr/>
                    </a:p>
                  </a:txBody>
                  <a:tcPr marT="91425" marB="91425" marR="91425" marL="91425"/>
                </a:tc>
              </a:tr>
              <a:tr h="396200">
                <a:tc>
                  <a:txBody>
                    <a:bodyPr/>
                    <a:lstStyle/>
                    <a:p>
                      <a:pPr indent="0" lvl="0" marL="0" rtl="0" algn="l">
                        <a:spcBef>
                          <a:spcPts val="0"/>
                        </a:spcBef>
                        <a:spcAft>
                          <a:spcPts val="0"/>
                        </a:spcAft>
                        <a:buNone/>
                      </a:pPr>
                      <a:r>
                        <a:t/>
                      </a:r>
                      <a:endParaRPr/>
                    </a:p>
                  </a:txBody>
                  <a:tcPr marT="91425" marB="91425" marR="91425" marL="91425"/>
                </a:tc>
              </a:tr>
              <a:tr h="300575">
                <a:tc>
                  <a:txBody>
                    <a:bodyPr/>
                    <a:lstStyle/>
                    <a:p>
                      <a:pPr indent="0" lvl="0" marL="0" rtl="0" algn="l">
                        <a:spcBef>
                          <a:spcPts val="0"/>
                        </a:spcBef>
                        <a:spcAft>
                          <a:spcPts val="0"/>
                        </a:spcAft>
                        <a:buNone/>
                      </a:pPr>
                      <a:r>
                        <a:t/>
                      </a:r>
                      <a:endParaRPr/>
                    </a:p>
                  </a:txBody>
                  <a:tcPr marT="91425" marB="91425" marR="91425" marL="91425"/>
                </a:tc>
              </a:tr>
              <a:tr h="300575">
                <a:tc>
                  <a:txBody>
                    <a:bodyPr/>
                    <a:lstStyle/>
                    <a:p>
                      <a:pPr indent="0" lvl="0" marL="0" rtl="0" algn="l">
                        <a:spcBef>
                          <a:spcPts val="0"/>
                        </a:spcBef>
                        <a:spcAft>
                          <a:spcPts val="0"/>
                        </a:spcAft>
                        <a:buNone/>
                      </a:pPr>
                      <a:r>
                        <a:t/>
                      </a:r>
                      <a:endParaRPr/>
                    </a:p>
                  </a:txBody>
                  <a:tcPr marT="91425" marB="91425" marR="91425" marL="91425"/>
                </a:tc>
              </a:tr>
            </a:tbl>
          </a:graphicData>
        </a:graphic>
      </p:graphicFrame>
      <p:graphicFrame>
        <p:nvGraphicFramePr>
          <p:cNvPr id="138" name="Google Shape;138;p21"/>
          <p:cNvGraphicFramePr/>
          <p:nvPr/>
        </p:nvGraphicFramePr>
        <p:xfrm>
          <a:off x="7840150" y="2326195"/>
          <a:ext cx="3000000" cy="3000000"/>
        </p:xfrm>
        <a:graphic>
          <a:graphicData uri="http://schemas.openxmlformats.org/drawingml/2006/table">
            <a:tbl>
              <a:tblPr>
                <a:noFill/>
                <a:tableStyleId>{F48F5DBC-A077-4609-9CBA-9F9606C1884A}</a:tableStyleId>
              </a:tblPr>
              <a:tblGrid>
                <a:gridCol w="382850"/>
              </a:tblGrid>
              <a:tr h="396200">
                <a:tc>
                  <a:txBody>
                    <a:bodyPr/>
                    <a:lstStyle/>
                    <a:p>
                      <a:pPr indent="0" lvl="0" marL="0" rtl="0" algn="l">
                        <a:spcBef>
                          <a:spcPts val="0"/>
                        </a:spcBef>
                        <a:spcAft>
                          <a:spcPts val="0"/>
                        </a:spcAft>
                        <a:buNone/>
                      </a:pPr>
                      <a:r>
                        <a:t/>
                      </a:r>
                      <a:endParaRPr/>
                    </a:p>
                  </a:txBody>
                  <a:tcPr marT="91425" marB="91425" marR="91425" marL="91425"/>
                </a:tc>
              </a:tr>
              <a:tr h="396200">
                <a:tc>
                  <a:txBody>
                    <a:bodyPr/>
                    <a:lstStyle/>
                    <a:p>
                      <a:pPr indent="0" lvl="0" marL="0" rtl="0" algn="l">
                        <a:spcBef>
                          <a:spcPts val="0"/>
                        </a:spcBef>
                        <a:spcAft>
                          <a:spcPts val="0"/>
                        </a:spcAft>
                        <a:buNone/>
                      </a:pPr>
                      <a:r>
                        <a:t/>
                      </a:r>
                      <a:endParaRPr/>
                    </a:p>
                  </a:txBody>
                  <a:tcPr marT="91425" marB="91425" marR="91425" marL="91425"/>
                </a:tc>
              </a:tr>
              <a:tr h="396200">
                <a:tc>
                  <a:txBody>
                    <a:bodyPr/>
                    <a:lstStyle/>
                    <a:p>
                      <a:pPr indent="0" lvl="0" marL="0" rtl="0" algn="l">
                        <a:spcBef>
                          <a:spcPts val="0"/>
                        </a:spcBef>
                        <a:spcAft>
                          <a:spcPts val="0"/>
                        </a:spcAft>
                        <a:buNone/>
                      </a:pPr>
                      <a:r>
                        <a:t/>
                      </a:r>
                      <a:endParaRPr/>
                    </a:p>
                  </a:txBody>
                  <a:tcPr marT="91425" marB="91425" marR="91425" marL="91425"/>
                </a:tc>
              </a:tr>
              <a:tr h="340725">
                <a:tc>
                  <a:txBody>
                    <a:bodyPr/>
                    <a:lstStyle/>
                    <a:p>
                      <a:pPr indent="0" lvl="0" marL="0" rtl="0" algn="l">
                        <a:spcBef>
                          <a:spcPts val="0"/>
                        </a:spcBef>
                        <a:spcAft>
                          <a:spcPts val="0"/>
                        </a:spcAft>
                        <a:buNone/>
                      </a:pPr>
                      <a:r>
                        <a:t/>
                      </a:r>
                      <a:endParaRPr/>
                    </a:p>
                  </a:txBody>
                  <a:tcPr marT="91425" marB="91425" marR="91425" marL="91425"/>
                </a:tc>
              </a:tr>
              <a:tr h="340725">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139" name="Google Shape;139;p21"/>
          <p:cNvSpPr/>
          <p:nvPr/>
        </p:nvSpPr>
        <p:spPr>
          <a:xfrm>
            <a:off x="5823875" y="2906888"/>
            <a:ext cx="777000" cy="7485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1"/>
          <p:cNvSpPr/>
          <p:nvPr/>
        </p:nvSpPr>
        <p:spPr>
          <a:xfrm>
            <a:off x="7079950" y="2994813"/>
            <a:ext cx="684000" cy="572700"/>
          </a:xfrm>
          <a:prstGeom prst="mathEqual">
            <a:avLst>
              <a:gd fmla="val 23520" name="adj1"/>
              <a:gd fmla="val 1176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1"/>
          <p:cNvSpPr txBox="1"/>
          <p:nvPr/>
        </p:nvSpPr>
        <p:spPr>
          <a:xfrm>
            <a:off x="5441025" y="1976375"/>
            <a:ext cx="841800" cy="3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vA</a:t>
            </a:r>
            <a:endParaRPr>
              <a:solidFill>
                <a:srgbClr val="FFFFFF"/>
              </a:solidFill>
            </a:endParaRPr>
          </a:p>
        </p:txBody>
      </p:sp>
      <p:sp>
        <p:nvSpPr>
          <p:cNvPr id="142" name="Google Shape;142;p21"/>
          <p:cNvSpPr txBox="1"/>
          <p:nvPr/>
        </p:nvSpPr>
        <p:spPr>
          <a:xfrm>
            <a:off x="6599100" y="1976375"/>
            <a:ext cx="841800" cy="3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vB</a:t>
            </a:r>
            <a:endParaRPr>
              <a:solidFill>
                <a:srgbClr val="FFFFFF"/>
              </a:solidFill>
            </a:endParaRPr>
          </a:p>
        </p:txBody>
      </p:sp>
      <p:sp>
        <p:nvSpPr>
          <p:cNvPr id="143" name="Google Shape;143;p21"/>
          <p:cNvSpPr txBox="1"/>
          <p:nvPr/>
        </p:nvSpPr>
        <p:spPr>
          <a:xfrm>
            <a:off x="7845125" y="1976375"/>
            <a:ext cx="841800" cy="3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vC</a:t>
            </a:r>
            <a:endParaRPr>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